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sldIdLst>
    <p:sldId id="306" r:id="rId2"/>
    <p:sldId id="256" r:id="rId3"/>
    <p:sldId id="308" r:id="rId4"/>
    <p:sldId id="258" r:id="rId5"/>
    <p:sldId id="257" r:id="rId6"/>
    <p:sldId id="259" r:id="rId7"/>
    <p:sldId id="307" r:id="rId8"/>
    <p:sldId id="260" r:id="rId9"/>
    <p:sldId id="261" r:id="rId10"/>
    <p:sldId id="322" r:id="rId11"/>
    <p:sldId id="262" r:id="rId12"/>
    <p:sldId id="263" r:id="rId13"/>
    <p:sldId id="264" r:id="rId14"/>
    <p:sldId id="336" r:id="rId15"/>
    <p:sldId id="337" r:id="rId16"/>
    <p:sldId id="323" r:id="rId17"/>
    <p:sldId id="265" r:id="rId18"/>
    <p:sldId id="317" r:id="rId19"/>
    <p:sldId id="266" r:id="rId20"/>
    <p:sldId id="335" r:id="rId21"/>
    <p:sldId id="267" r:id="rId22"/>
    <p:sldId id="324" r:id="rId23"/>
    <p:sldId id="309" r:id="rId24"/>
    <p:sldId id="314" r:id="rId25"/>
    <p:sldId id="313" r:id="rId26"/>
    <p:sldId id="312" r:id="rId27"/>
    <p:sldId id="310" r:id="rId28"/>
    <p:sldId id="320" r:id="rId29"/>
    <p:sldId id="318" r:id="rId30"/>
    <p:sldId id="311" r:id="rId31"/>
    <p:sldId id="315" r:id="rId32"/>
    <p:sldId id="316" r:id="rId33"/>
    <p:sldId id="321" r:id="rId34"/>
    <p:sldId id="319" r:id="rId35"/>
    <p:sldId id="325" r:id="rId36"/>
    <p:sldId id="268" r:id="rId37"/>
    <p:sldId id="269" r:id="rId38"/>
    <p:sldId id="326" r:id="rId39"/>
    <p:sldId id="270" r:id="rId40"/>
    <p:sldId id="271" r:id="rId41"/>
    <p:sldId id="272" r:id="rId42"/>
    <p:sldId id="327"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328" r:id="rId56"/>
    <p:sldId id="329" r:id="rId57"/>
    <p:sldId id="286" r:id="rId58"/>
    <p:sldId id="287" r:id="rId59"/>
    <p:sldId id="288" r:id="rId60"/>
    <p:sldId id="330" r:id="rId61"/>
    <p:sldId id="331" r:id="rId62"/>
    <p:sldId id="332" r:id="rId63"/>
    <p:sldId id="333" r:id="rId64"/>
    <p:sldId id="334" r:id="rId65"/>
    <p:sldId id="289" r:id="rId66"/>
    <p:sldId id="291" r:id="rId67"/>
    <p:sldId id="301" r:id="rId68"/>
    <p:sldId id="30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60" d="100"/>
          <a:sy n="60" d="100"/>
        </p:scale>
        <p:origin x="10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AA94EA-D9CE-471E-9A98-D1EC8E1E9DBD}" type="datetimeFigureOut">
              <a:rPr lang="en-US" smtClean="0"/>
              <a:t>9/22/2018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165194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A94EA-D9CE-471E-9A98-D1EC8E1E9DBD}"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84068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A94EA-D9CE-471E-9A98-D1EC8E1E9DBD}"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6901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A94EA-D9CE-471E-9A98-D1EC8E1E9DBD}"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8185-DB36-4ABA-8A11-2B8E7B71E86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880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A94EA-D9CE-471E-9A98-D1EC8E1E9DBD}"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3698576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BAA94EA-D9CE-471E-9A98-D1EC8E1E9DBD}" type="datetimeFigureOut">
              <a:rPr lang="en-US" smtClean="0"/>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254347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BAA94EA-D9CE-471E-9A98-D1EC8E1E9DBD}" type="datetimeFigureOut">
              <a:rPr lang="en-US" smtClean="0"/>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357535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A94EA-D9CE-471E-9A98-D1EC8E1E9DBD}"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636350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A94EA-D9CE-471E-9A98-D1EC8E1E9DBD}"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225401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A94EA-D9CE-471E-9A98-D1EC8E1E9DBD}"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24552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AA94EA-D9CE-471E-9A98-D1EC8E1E9DBD}" type="datetimeFigureOut">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23413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AA94EA-D9CE-471E-9A98-D1EC8E1E9DBD}"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176262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AA94EA-D9CE-471E-9A98-D1EC8E1E9DBD}" type="datetimeFigureOut">
              <a:rPr lang="en-US" smtClean="0"/>
              <a:t>9/22/2018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118642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A94EA-D9CE-471E-9A98-D1EC8E1E9DBD}" type="datetimeFigureOut">
              <a:rPr lang="en-US" smtClean="0"/>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121404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A94EA-D9CE-471E-9A98-D1EC8E1E9DBD}" type="datetimeFigureOut">
              <a:rPr lang="en-US" smtClean="0"/>
              <a:t>9/22/2018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20982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A94EA-D9CE-471E-9A98-D1EC8E1E9DBD}"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175925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A94EA-D9CE-471E-9A98-D1EC8E1E9DBD}" type="datetimeFigureOut">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08185-DB36-4ABA-8A11-2B8E7B71E867}" type="slidenum">
              <a:rPr lang="en-US" smtClean="0"/>
              <a:t>‹#›</a:t>
            </a:fld>
            <a:endParaRPr lang="en-US"/>
          </a:p>
        </p:txBody>
      </p:sp>
    </p:spTree>
    <p:extLst>
      <p:ext uri="{BB962C8B-B14F-4D97-AF65-F5344CB8AC3E}">
        <p14:creationId xmlns:p14="http://schemas.microsoft.com/office/powerpoint/2010/main" val="420008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BAA94EA-D9CE-471E-9A98-D1EC8E1E9DBD}" type="datetimeFigureOut">
              <a:rPr lang="en-US" smtClean="0"/>
              <a:t>9/22/2018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0508185-DB36-4ABA-8A11-2B8E7B71E867}" type="slidenum">
              <a:rPr lang="en-US" smtClean="0"/>
              <a:t>‹#›</a:t>
            </a:fld>
            <a:endParaRPr lang="en-US"/>
          </a:p>
        </p:txBody>
      </p:sp>
    </p:spTree>
    <p:extLst>
      <p:ext uri="{BB962C8B-B14F-4D97-AF65-F5344CB8AC3E}">
        <p14:creationId xmlns:p14="http://schemas.microsoft.com/office/powerpoint/2010/main" val="3549953965"/>
      </p:ext>
    </p:extLst>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vT_gqs5ET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65LntzuX8f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engageil.com/"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EEDB-88E6-4912-B9C8-123638F4B36F}"/>
              </a:ext>
            </a:extLst>
          </p:cNvPr>
          <p:cNvSpPr>
            <a:spLocks noGrp="1"/>
          </p:cNvSpPr>
          <p:nvPr>
            <p:ph type="title"/>
          </p:nvPr>
        </p:nvSpPr>
        <p:spPr/>
        <p:txBody>
          <a:bodyPr/>
          <a:lstStyle/>
          <a:p>
            <a:r>
              <a:rPr lang="en-US" dirty="0">
                <a:solidFill>
                  <a:schemeClr val="bg1"/>
                </a:solidFill>
              </a:rPr>
              <a:t>Before we begin, a short video</a:t>
            </a:r>
          </a:p>
        </p:txBody>
      </p:sp>
      <p:sp>
        <p:nvSpPr>
          <p:cNvPr id="3" name="Content Placeholder 2">
            <a:extLst>
              <a:ext uri="{FF2B5EF4-FFF2-40B4-BE49-F238E27FC236}">
                <a16:creationId xmlns:a16="http://schemas.microsoft.com/office/drawing/2014/main" id="{76A8F1F6-F5EB-4961-AF08-1BE67270227A}"/>
              </a:ext>
            </a:extLst>
          </p:cNvPr>
          <p:cNvSpPr>
            <a:spLocks noGrp="1"/>
          </p:cNvSpPr>
          <p:nvPr>
            <p:ph idx="1"/>
          </p:nvPr>
        </p:nvSpPr>
        <p:spPr/>
        <p:txBody>
          <a:bodyPr/>
          <a:lstStyle/>
          <a:p>
            <a:r>
              <a:rPr lang="en-US" dirty="0">
                <a:solidFill>
                  <a:schemeClr val="bg1"/>
                </a:solidFill>
                <a:hlinkClick r:id="rId3">
                  <a:extLst>
                    <a:ext uri="{A12FA001-AC4F-418D-AE19-62706E023703}">
                      <ahyp:hlinkClr xmlns:ahyp="http://schemas.microsoft.com/office/drawing/2018/hyperlinkcolor" xmlns="" val="tx"/>
                    </a:ext>
                  </a:extLst>
                </a:hlinkClick>
              </a:rPr>
              <a:t>https://www.youtube.com/watch?v=YvT_gqs5ETk</a:t>
            </a:r>
            <a:endParaRPr lang="en-US" dirty="0">
              <a:solidFill>
                <a:schemeClr val="bg1"/>
              </a:solidFill>
            </a:endParaRPr>
          </a:p>
          <a:p>
            <a:endParaRPr lang="en-US" dirty="0"/>
          </a:p>
        </p:txBody>
      </p:sp>
    </p:spTree>
    <p:extLst>
      <p:ext uri="{BB962C8B-B14F-4D97-AF65-F5344CB8AC3E}">
        <p14:creationId xmlns:p14="http://schemas.microsoft.com/office/powerpoint/2010/main" val="422351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A5657D-5F63-49F7-8A84-FE325CCF75C8}"/>
              </a:ext>
            </a:extLst>
          </p:cNvPr>
          <p:cNvSpPr>
            <a:spLocks noGrp="1"/>
          </p:cNvSpPr>
          <p:nvPr>
            <p:ph type="title"/>
          </p:nvPr>
        </p:nvSpPr>
        <p:spPr/>
        <p:txBody>
          <a:bodyPr/>
          <a:lstStyle/>
          <a:p>
            <a:r>
              <a:rPr lang="en-US" dirty="0"/>
              <a:t>Ambulation</a:t>
            </a:r>
          </a:p>
        </p:txBody>
      </p:sp>
      <p:pic>
        <p:nvPicPr>
          <p:cNvPr id="7" name="Content Placeholder 6">
            <a:extLst>
              <a:ext uri="{FF2B5EF4-FFF2-40B4-BE49-F238E27FC236}">
                <a16:creationId xmlns:a16="http://schemas.microsoft.com/office/drawing/2014/main" id="{309D68FB-06AC-4077-B7B6-C11DE862909E}"/>
              </a:ext>
            </a:extLst>
          </p:cNvPr>
          <p:cNvPicPr>
            <a:picLocks noGrp="1" noChangeAspect="1"/>
          </p:cNvPicPr>
          <p:nvPr>
            <p:ph idx="1"/>
          </p:nvPr>
        </p:nvPicPr>
        <p:blipFill>
          <a:blip r:embed="rId2"/>
          <a:stretch>
            <a:fillRect/>
          </a:stretch>
        </p:blipFill>
        <p:spPr>
          <a:xfrm>
            <a:off x="4046440" y="1690688"/>
            <a:ext cx="4099119" cy="4099119"/>
          </a:xfrm>
          <a:prstGeom prst="rect">
            <a:avLst/>
          </a:prstGeom>
        </p:spPr>
      </p:pic>
    </p:spTree>
    <p:extLst>
      <p:ext uri="{BB962C8B-B14F-4D97-AF65-F5344CB8AC3E}">
        <p14:creationId xmlns:p14="http://schemas.microsoft.com/office/powerpoint/2010/main" val="47979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B82F30-2772-4DF5-9964-5BAFB6B93BA3}"/>
              </a:ext>
            </a:extLst>
          </p:cNvPr>
          <p:cNvSpPr>
            <a:spLocks noGrp="1"/>
          </p:cNvSpPr>
          <p:nvPr>
            <p:ph type="title"/>
          </p:nvPr>
        </p:nvSpPr>
        <p:spPr/>
        <p:txBody>
          <a:bodyPr>
            <a:normAutofit fontScale="90000"/>
          </a:bodyPr>
          <a:lstStyle/>
          <a:p>
            <a:r>
              <a:rPr lang="en-US" dirty="0"/>
              <a:t>New technology in PT and OT: ambulation</a:t>
            </a:r>
          </a:p>
        </p:txBody>
      </p:sp>
      <p:sp>
        <p:nvSpPr>
          <p:cNvPr id="5" name="Content Placeholder 4">
            <a:extLst>
              <a:ext uri="{FF2B5EF4-FFF2-40B4-BE49-F238E27FC236}">
                <a16:creationId xmlns:a16="http://schemas.microsoft.com/office/drawing/2014/main" id="{86E3D16A-A8D3-4F76-BCE9-C11BD00CD529}"/>
              </a:ext>
            </a:extLst>
          </p:cNvPr>
          <p:cNvSpPr>
            <a:spLocks noGrp="1"/>
          </p:cNvSpPr>
          <p:nvPr>
            <p:ph sz="half" idx="1"/>
          </p:nvPr>
        </p:nvSpPr>
        <p:spPr/>
        <p:txBody>
          <a:bodyPr>
            <a:normAutofit fontScale="92500" lnSpcReduction="20000"/>
          </a:bodyPr>
          <a:lstStyle/>
          <a:p>
            <a:r>
              <a:rPr lang="en-US" dirty="0" err="1"/>
              <a:t>Exosuit</a:t>
            </a:r>
            <a:r>
              <a:rPr lang="en-US" dirty="0"/>
              <a:t> technology</a:t>
            </a:r>
          </a:p>
          <a:p>
            <a:pPr lvl="1"/>
            <a:r>
              <a:rPr lang="en-US" dirty="0"/>
              <a:t>Who: SCI, TBI, MS, stroke</a:t>
            </a:r>
          </a:p>
          <a:p>
            <a:pPr lvl="2"/>
            <a:r>
              <a:rPr lang="en-US" dirty="0"/>
              <a:t>CNS weakness</a:t>
            </a:r>
          </a:p>
          <a:p>
            <a:pPr lvl="1"/>
            <a:r>
              <a:rPr lang="en-US" dirty="0"/>
              <a:t>What: replaces reciprocating gait orthosis </a:t>
            </a:r>
          </a:p>
          <a:p>
            <a:pPr lvl="2"/>
            <a:r>
              <a:rPr lang="en-US" dirty="0"/>
              <a:t>Also replaces </a:t>
            </a:r>
            <a:r>
              <a:rPr lang="en-US" dirty="0" err="1"/>
              <a:t>Lokomat</a:t>
            </a:r>
            <a:endParaRPr lang="en-US" dirty="0"/>
          </a:p>
          <a:p>
            <a:pPr lvl="1"/>
            <a:r>
              <a:rPr lang="en-US" dirty="0"/>
              <a:t>When: this technology has not quite stabilized – constantly updating, but models 2017 and later are close to stable</a:t>
            </a:r>
          </a:p>
          <a:p>
            <a:pPr lvl="1"/>
            <a:r>
              <a:rPr lang="en-US" dirty="0"/>
              <a:t>Where helpful: indoors (in research mostly, right now due to shorter battery life)</a:t>
            </a:r>
          </a:p>
          <a:p>
            <a:pPr lvl="1"/>
            <a:r>
              <a:rPr lang="en-US" dirty="0"/>
              <a:t>Why useful: ambulation helps nearly every aspect of life</a:t>
            </a:r>
          </a:p>
        </p:txBody>
      </p:sp>
      <p:pic>
        <p:nvPicPr>
          <p:cNvPr id="8" name="Content Placeholder 7">
            <a:extLst>
              <a:ext uri="{FF2B5EF4-FFF2-40B4-BE49-F238E27FC236}">
                <a16:creationId xmlns:a16="http://schemas.microsoft.com/office/drawing/2014/main" id="{8908472D-0F75-4D24-B9EF-2B8A30C6E85A}"/>
              </a:ext>
            </a:extLst>
          </p:cNvPr>
          <p:cNvPicPr>
            <a:picLocks noGrp="1" noChangeAspect="1"/>
          </p:cNvPicPr>
          <p:nvPr>
            <p:ph sz="half" idx="2"/>
          </p:nvPr>
        </p:nvPicPr>
        <p:blipFill>
          <a:blip r:embed="rId2"/>
          <a:stretch>
            <a:fillRect/>
          </a:stretch>
        </p:blipFill>
        <p:spPr>
          <a:xfrm>
            <a:off x="7313318" y="1825625"/>
            <a:ext cx="3758682" cy="3758682"/>
          </a:xfrm>
          <a:prstGeom prst="rect">
            <a:avLst/>
          </a:prstGeom>
        </p:spPr>
      </p:pic>
    </p:spTree>
    <p:extLst>
      <p:ext uri="{BB962C8B-B14F-4D97-AF65-F5344CB8AC3E}">
        <p14:creationId xmlns:p14="http://schemas.microsoft.com/office/powerpoint/2010/main" val="354072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DCB5-EB6C-48BF-9536-5C254BC85EF4}"/>
              </a:ext>
            </a:extLst>
          </p:cNvPr>
          <p:cNvSpPr>
            <a:spLocks noGrp="1"/>
          </p:cNvSpPr>
          <p:nvPr>
            <p:ph type="title"/>
          </p:nvPr>
        </p:nvSpPr>
        <p:spPr/>
        <p:txBody>
          <a:bodyPr/>
          <a:lstStyle/>
          <a:p>
            <a:r>
              <a:rPr lang="en-US" dirty="0" err="1"/>
              <a:t>Exosuit</a:t>
            </a:r>
            <a:r>
              <a:rPr lang="en-US" dirty="0"/>
              <a:t> videos</a:t>
            </a:r>
          </a:p>
        </p:txBody>
      </p:sp>
      <p:sp>
        <p:nvSpPr>
          <p:cNvPr id="3" name="Content Placeholder 2">
            <a:extLst>
              <a:ext uri="{FF2B5EF4-FFF2-40B4-BE49-F238E27FC236}">
                <a16:creationId xmlns:a16="http://schemas.microsoft.com/office/drawing/2014/main" id="{95DD5F55-F6ED-443F-8E7B-4493806BD2AE}"/>
              </a:ext>
            </a:extLst>
          </p:cNvPr>
          <p:cNvSpPr>
            <a:spLocks noGrp="1"/>
          </p:cNvSpPr>
          <p:nvPr>
            <p:ph idx="1"/>
          </p:nvPr>
        </p:nvSpPr>
        <p:spPr/>
        <p:txBody>
          <a:bodyPr/>
          <a:lstStyle/>
          <a:p>
            <a:r>
              <a:rPr lang="en-US" dirty="0" err="1"/>
              <a:t>Ekso</a:t>
            </a:r>
            <a:r>
              <a:rPr lang="en-US" dirty="0"/>
              <a:t> Suit:</a:t>
            </a:r>
          </a:p>
          <a:p>
            <a:r>
              <a:rPr lang="en-US" dirty="0">
                <a:hlinkClick r:id="rId2"/>
              </a:rPr>
              <a:t>https://www.youtube.com/watch?v=65LntzuX8f8</a:t>
            </a:r>
            <a:endParaRPr lang="en-US" dirty="0"/>
          </a:p>
          <a:p>
            <a:endParaRPr lang="en-US" dirty="0"/>
          </a:p>
          <a:p>
            <a:r>
              <a:rPr lang="en-US" dirty="0"/>
              <a:t>Harvard Lab:</a:t>
            </a:r>
          </a:p>
          <a:p>
            <a:r>
              <a:rPr lang="en-US" dirty="0"/>
              <a:t>https://www.youtube.com/watch?v=YuksGLVhrZY</a:t>
            </a:r>
          </a:p>
          <a:p>
            <a:endParaRPr lang="en-US" dirty="0"/>
          </a:p>
          <a:p>
            <a:endParaRPr lang="en-US" dirty="0"/>
          </a:p>
        </p:txBody>
      </p:sp>
    </p:spTree>
    <p:extLst>
      <p:ext uri="{BB962C8B-B14F-4D97-AF65-F5344CB8AC3E}">
        <p14:creationId xmlns:p14="http://schemas.microsoft.com/office/powerpoint/2010/main" val="396477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7802-FB1D-43C6-84D8-840E9694C556}"/>
              </a:ext>
            </a:extLst>
          </p:cNvPr>
          <p:cNvSpPr>
            <a:spLocks noGrp="1"/>
          </p:cNvSpPr>
          <p:nvPr>
            <p:ph type="title"/>
          </p:nvPr>
        </p:nvSpPr>
        <p:spPr/>
        <p:txBody>
          <a:bodyPr>
            <a:normAutofit fontScale="90000"/>
          </a:bodyPr>
          <a:lstStyle/>
          <a:p>
            <a:r>
              <a:rPr lang="en-US" dirty="0"/>
              <a:t>New technologies in PT and OT: ambulation</a:t>
            </a:r>
          </a:p>
        </p:txBody>
      </p:sp>
      <p:sp>
        <p:nvSpPr>
          <p:cNvPr id="3" name="Content Placeholder 2">
            <a:extLst>
              <a:ext uri="{FF2B5EF4-FFF2-40B4-BE49-F238E27FC236}">
                <a16:creationId xmlns:a16="http://schemas.microsoft.com/office/drawing/2014/main" id="{305C5BB6-EB30-4BFF-A020-7C336BEE3CFE}"/>
              </a:ext>
            </a:extLst>
          </p:cNvPr>
          <p:cNvSpPr>
            <a:spLocks noGrp="1"/>
          </p:cNvSpPr>
          <p:nvPr>
            <p:ph idx="1"/>
          </p:nvPr>
        </p:nvSpPr>
        <p:spPr/>
        <p:txBody>
          <a:bodyPr/>
          <a:lstStyle/>
          <a:p>
            <a:r>
              <a:rPr lang="en-US" dirty="0" err="1"/>
              <a:t>Exosuit</a:t>
            </a:r>
            <a:r>
              <a:rPr lang="en-US" dirty="0"/>
              <a:t> limitations:</a:t>
            </a:r>
          </a:p>
          <a:p>
            <a:pPr lvl="1"/>
            <a:r>
              <a:rPr lang="en-US" dirty="0"/>
              <a:t>Heavy with limited torque and power</a:t>
            </a:r>
          </a:p>
          <a:p>
            <a:pPr lvl="2"/>
            <a:r>
              <a:rPr lang="en-US" dirty="0"/>
              <a:t>Still need to use crutches</a:t>
            </a:r>
          </a:p>
          <a:p>
            <a:pPr lvl="1"/>
            <a:r>
              <a:rPr lang="en-US" dirty="0"/>
              <a:t>Cost</a:t>
            </a:r>
          </a:p>
          <a:p>
            <a:pPr lvl="1"/>
            <a:r>
              <a:rPr lang="en-US" dirty="0"/>
              <a:t>Discomfort of wearing and using limits time of use</a:t>
            </a:r>
          </a:p>
        </p:txBody>
      </p:sp>
    </p:spTree>
    <p:extLst>
      <p:ext uri="{BB962C8B-B14F-4D97-AF65-F5344CB8AC3E}">
        <p14:creationId xmlns:p14="http://schemas.microsoft.com/office/powerpoint/2010/main" val="220279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B4E0-7799-4056-A974-76662DC0F1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0D864F-DB9A-49EC-BE32-2183DDE169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2947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DC25D1-F0B7-4FA7-B507-5A1E3801E3BA}"/>
              </a:ext>
            </a:extLst>
          </p:cNvPr>
          <p:cNvSpPr>
            <a:spLocks noGrp="1"/>
          </p:cNvSpPr>
          <p:nvPr>
            <p:ph type="title"/>
          </p:nvPr>
        </p:nvSpPr>
        <p:spPr/>
        <p:txBody>
          <a:bodyPr/>
          <a:lstStyle/>
          <a:p>
            <a:r>
              <a:rPr lang="en-US" dirty="0"/>
              <a:t>Technology in PT and OT: mobility</a:t>
            </a:r>
          </a:p>
        </p:txBody>
      </p:sp>
      <p:sp>
        <p:nvSpPr>
          <p:cNvPr id="10" name="Content Placeholder 9">
            <a:extLst>
              <a:ext uri="{FF2B5EF4-FFF2-40B4-BE49-F238E27FC236}">
                <a16:creationId xmlns:a16="http://schemas.microsoft.com/office/drawing/2014/main" id="{D951C202-4CFB-4DE2-AAE4-D031436FD42E}"/>
              </a:ext>
            </a:extLst>
          </p:cNvPr>
          <p:cNvSpPr>
            <a:spLocks noGrp="1"/>
          </p:cNvSpPr>
          <p:nvPr>
            <p:ph sz="half" idx="1"/>
          </p:nvPr>
        </p:nvSpPr>
        <p:spPr/>
        <p:txBody>
          <a:bodyPr/>
          <a:lstStyle/>
          <a:p>
            <a:r>
              <a:rPr lang="en-US"/>
              <a:t>Standing frame</a:t>
            </a:r>
          </a:p>
          <a:p>
            <a:endParaRPr lang="en-US" dirty="0"/>
          </a:p>
          <a:p>
            <a:r>
              <a:rPr lang="en-US" dirty="0"/>
              <a:t>https://www.youtube.com/watch?v=Z-bN7h9Rzj0</a:t>
            </a:r>
          </a:p>
        </p:txBody>
      </p:sp>
      <p:sp>
        <p:nvSpPr>
          <p:cNvPr id="11" name="Content Placeholder 10">
            <a:extLst>
              <a:ext uri="{FF2B5EF4-FFF2-40B4-BE49-F238E27FC236}">
                <a16:creationId xmlns:a16="http://schemas.microsoft.com/office/drawing/2014/main" id="{90B8BA69-B46C-4F88-8304-FE8ADC837F3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8716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73F2-5A14-4A5C-AC4F-4D05F1A6897E}"/>
              </a:ext>
            </a:extLst>
          </p:cNvPr>
          <p:cNvSpPr>
            <a:spLocks noGrp="1"/>
          </p:cNvSpPr>
          <p:nvPr>
            <p:ph type="title"/>
          </p:nvPr>
        </p:nvSpPr>
        <p:spPr/>
        <p:txBody>
          <a:bodyPr/>
          <a:lstStyle/>
          <a:p>
            <a:r>
              <a:rPr lang="en-US" dirty="0"/>
              <a:t>Sports injury</a:t>
            </a:r>
          </a:p>
        </p:txBody>
      </p:sp>
      <p:pic>
        <p:nvPicPr>
          <p:cNvPr id="4" name="Content Placeholder 3">
            <a:extLst>
              <a:ext uri="{FF2B5EF4-FFF2-40B4-BE49-F238E27FC236}">
                <a16:creationId xmlns:a16="http://schemas.microsoft.com/office/drawing/2014/main" id="{6FDD0FA8-38F0-42D8-BDF8-85D1B03CD5F5}"/>
              </a:ext>
            </a:extLst>
          </p:cNvPr>
          <p:cNvPicPr>
            <a:picLocks noGrp="1" noChangeAspect="1"/>
          </p:cNvPicPr>
          <p:nvPr>
            <p:ph idx="1"/>
          </p:nvPr>
        </p:nvPicPr>
        <p:blipFill>
          <a:blip r:embed="rId2"/>
          <a:stretch>
            <a:fillRect/>
          </a:stretch>
        </p:blipFill>
        <p:spPr>
          <a:xfrm>
            <a:off x="3554931" y="2106985"/>
            <a:ext cx="5082138" cy="3806698"/>
          </a:xfrm>
          <a:prstGeom prst="rect">
            <a:avLst/>
          </a:prstGeom>
        </p:spPr>
      </p:pic>
    </p:spTree>
    <p:extLst>
      <p:ext uri="{BB962C8B-B14F-4D97-AF65-F5344CB8AC3E}">
        <p14:creationId xmlns:p14="http://schemas.microsoft.com/office/powerpoint/2010/main" val="99205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F9F2-6AA2-4148-B20E-5F023795ED52}"/>
              </a:ext>
            </a:extLst>
          </p:cNvPr>
          <p:cNvSpPr>
            <a:spLocks noGrp="1"/>
          </p:cNvSpPr>
          <p:nvPr>
            <p:ph type="title"/>
          </p:nvPr>
        </p:nvSpPr>
        <p:spPr/>
        <p:txBody>
          <a:bodyPr>
            <a:normAutofit fontScale="90000"/>
          </a:bodyPr>
          <a:lstStyle/>
          <a:p>
            <a:r>
              <a:rPr lang="en-US" dirty="0"/>
              <a:t>Technology in PT and OT: Sports injuries</a:t>
            </a:r>
          </a:p>
        </p:txBody>
      </p:sp>
      <p:sp>
        <p:nvSpPr>
          <p:cNvPr id="3" name="Content Placeholder 2">
            <a:extLst>
              <a:ext uri="{FF2B5EF4-FFF2-40B4-BE49-F238E27FC236}">
                <a16:creationId xmlns:a16="http://schemas.microsoft.com/office/drawing/2014/main" id="{374AEF00-DB96-42F5-8387-575FA23A8024}"/>
              </a:ext>
            </a:extLst>
          </p:cNvPr>
          <p:cNvSpPr>
            <a:spLocks noGrp="1"/>
          </p:cNvSpPr>
          <p:nvPr>
            <p:ph sz="half" idx="1"/>
          </p:nvPr>
        </p:nvSpPr>
        <p:spPr/>
        <p:txBody>
          <a:bodyPr/>
          <a:lstStyle/>
          <a:p>
            <a:r>
              <a:rPr lang="en-US" dirty="0"/>
              <a:t>Some are simple</a:t>
            </a:r>
          </a:p>
        </p:txBody>
      </p:sp>
      <p:pic>
        <p:nvPicPr>
          <p:cNvPr id="5" name="Content Placeholder 4">
            <a:extLst>
              <a:ext uri="{FF2B5EF4-FFF2-40B4-BE49-F238E27FC236}">
                <a16:creationId xmlns:a16="http://schemas.microsoft.com/office/drawing/2014/main" id="{30AC954B-A04F-4A6B-8134-DC5668E42009}"/>
              </a:ext>
            </a:extLst>
          </p:cNvPr>
          <p:cNvPicPr>
            <a:picLocks noGrp="1" noChangeAspect="1"/>
          </p:cNvPicPr>
          <p:nvPr>
            <p:ph sz="half" idx="2"/>
          </p:nvPr>
        </p:nvPicPr>
        <p:blipFill>
          <a:blip r:embed="rId2"/>
          <a:stretch>
            <a:fillRect/>
          </a:stretch>
        </p:blipFill>
        <p:spPr>
          <a:xfrm>
            <a:off x="6319838" y="2617551"/>
            <a:ext cx="5033962" cy="2767486"/>
          </a:xfrm>
          <a:prstGeom prst="rect">
            <a:avLst/>
          </a:prstGeom>
        </p:spPr>
      </p:pic>
      <p:pic>
        <p:nvPicPr>
          <p:cNvPr id="6" name="Picture 5">
            <a:extLst>
              <a:ext uri="{FF2B5EF4-FFF2-40B4-BE49-F238E27FC236}">
                <a16:creationId xmlns:a16="http://schemas.microsoft.com/office/drawing/2014/main" id="{2B971AFC-F321-408E-96E4-EC6D7A354AE6}"/>
              </a:ext>
            </a:extLst>
          </p:cNvPr>
          <p:cNvPicPr>
            <a:picLocks noChangeAspect="1"/>
          </p:cNvPicPr>
          <p:nvPr/>
        </p:nvPicPr>
        <p:blipFill>
          <a:blip r:embed="rId3"/>
          <a:stretch>
            <a:fillRect/>
          </a:stretch>
        </p:blipFill>
        <p:spPr>
          <a:xfrm>
            <a:off x="1439141" y="2576968"/>
            <a:ext cx="2857500" cy="2857500"/>
          </a:xfrm>
          <a:prstGeom prst="rect">
            <a:avLst/>
          </a:prstGeom>
        </p:spPr>
      </p:pic>
    </p:spTree>
    <p:extLst>
      <p:ext uri="{BB962C8B-B14F-4D97-AF65-F5344CB8AC3E}">
        <p14:creationId xmlns:p14="http://schemas.microsoft.com/office/powerpoint/2010/main" val="264869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097F57-97D1-46B0-9DF2-6164FEDD360A}"/>
              </a:ext>
            </a:extLst>
          </p:cNvPr>
          <p:cNvSpPr>
            <a:spLocks noGrp="1"/>
          </p:cNvSpPr>
          <p:nvPr>
            <p:ph type="title"/>
          </p:nvPr>
        </p:nvSpPr>
        <p:spPr/>
        <p:txBody>
          <a:bodyPr>
            <a:normAutofit fontScale="90000"/>
          </a:bodyPr>
          <a:lstStyle/>
          <a:p>
            <a:r>
              <a:rPr lang="en-US" dirty="0"/>
              <a:t>Technology in PT and OT: Sports injuries</a:t>
            </a:r>
          </a:p>
        </p:txBody>
      </p:sp>
      <p:sp>
        <p:nvSpPr>
          <p:cNvPr id="6" name="Content Placeholder 5">
            <a:extLst>
              <a:ext uri="{FF2B5EF4-FFF2-40B4-BE49-F238E27FC236}">
                <a16:creationId xmlns:a16="http://schemas.microsoft.com/office/drawing/2014/main" id="{E932E697-DD43-41FC-9957-ACBCF9BBD67D}"/>
              </a:ext>
            </a:extLst>
          </p:cNvPr>
          <p:cNvSpPr>
            <a:spLocks noGrp="1"/>
          </p:cNvSpPr>
          <p:nvPr>
            <p:ph sz="half" idx="1"/>
          </p:nvPr>
        </p:nvSpPr>
        <p:spPr/>
        <p:txBody>
          <a:bodyPr>
            <a:normAutofit/>
          </a:bodyPr>
          <a:lstStyle/>
          <a:p>
            <a:r>
              <a:rPr lang="en-US" dirty="0"/>
              <a:t>My advice about using ice</a:t>
            </a:r>
          </a:p>
          <a:p>
            <a:pPr lvl="1"/>
            <a:r>
              <a:rPr lang="en-US" dirty="0"/>
              <a:t>Skin needs to actually feel cold</a:t>
            </a:r>
          </a:p>
          <a:p>
            <a:pPr lvl="1"/>
            <a:r>
              <a:rPr lang="en-US" dirty="0"/>
              <a:t>You cannot apply ice to 4 layers of pants and expect a benefit</a:t>
            </a:r>
          </a:p>
          <a:p>
            <a:pPr lvl="1"/>
            <a:r>
              <a:rPr lang="en-US" dirty="0"/>
              <a:t>The only adverse effect of ice is that ice is cold and sometimes wet</a:t>
            </a:r>
          </a:p>
          <a:p>
            <a:pPr lvl="1"/>
            <a:r>
              <a:rPr lang="en-US" dirty="0"/>
              <a:t>Avoid using thermal modalities on limbs with profound vascular disease, no risk of further vascular injury, but it will hurt a lot</a:t>
            </a:r>
          </a:p>
        </p:txBody>
      </p:sp>
      <p:pic>
        <p:nvPicPr>
          <p:cNvPr id="10" name="Content Placeholder 9">
            <a:extLst>
              <a:ext uri="{FF2B5EF4-FFF2-40B4-BE49-F238E27FC236}">
                <a16:creationId xmlns:a16="http://schemas.microsoft.com/office/drawing/2014/main" id="{F84A7517-3228-4A01-A08E-F7957C34051B}"/>
              </a:ext>
            </a:extLst>
          </p:cNvPr>
          <p:cNvPicPr>
            <a:picLocks noGrp="1" noChangeAspect="1"/>
          </p:cNvPicPr>
          <p:nvPr>
            <p:ph sz="half" idx="2"/>
          </p:nvPr>
        </p:nvPicPr>
        <p:blipFill>
          <a:blip r:embed="rId2"/>
          <a:stretch>
            <a:fillRect/>
          </a:stretch>
        </p:blipFill>
        <p:spPr>
          <a:xfrm>
            <a:off x="6574044" y="2022259"/>
            <a:ext cx="5224835" cy="3256323"/>
          </a:xfrm>
          <a:prstGeom prst="rect">
            <a:avLst/>
          </a:prstGeom>
        </p:spPr>
      </p:pic>
    </p:spTree>
    <p:extLst>
      <p:ext uri="{BB962C8B-B14F-4D97-AF65-F5344CB8AC3E}">
        <p14:creationId xmlns:p14="http://schemas.microsoft.com/office/powerpoint/2010/main" val="253363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CF30-96D9-4CBE-8749-FF6761DFB485}"/>
              </a:ext>
            </a:extLst>
          </p:cNvPr>
          <p:cNvSpPr>
            <a:spLocks noGrp="1"/>
          </p:cNvSpPr>
          <p:nvPr>
            <p:ph type="title"/>
          </p:nvPr>
        </p:nvSpPr>
        <p:spPr/>
        <p:txBody>
          <a:bodyPr>
            <a:normAutofit fontScale="90000"/>
          </a:bodyPr>
          <a:lstStyle/>
          <a:p>
            <a:r>
              <a:rPr lang="en-US" dirty="0"/>
              <a:t>Technology in PT and OT: sports injuries</a:t>
            </a:r>
          </a:p>
        </p:txBody>
      </p:sp>
      <p:sp>
        <p:nvSpPr>
          <p:cNvPr id="4" name="Content Placeholder 3">
            <a:extLst>
              <a:ext uri="{FF2B5EF4-FFF2-40B4-BE49-F238E27FC236}">
                <a16:creationId xmlns:a16="http://schemas.microsoft.com/office/drawing/2014/main" id="{B9F566E4-C76C-4D8C-B6A8-AAFC7BFBD8AF}"/>
              </a:ext>
            </a:extLst>
          </p:cNvPr>
          <p:cNvSpPr>
            <a:spLocks noGrp="1"/>
          </p:cNvSpPr>
          <p:nvPr>
            <p:ph sz="half" idx="1"/>
          </p:nvPr>
        </p:nvSpPr>
        <p:spPr/>
        <p:txBody>
          <a:bodyPr>
            <a:normAutofit lnSpcReduction="10000"/>
          </a:bodyPr>
          <a:lstStyle/>
          <a:p>
            <a:r>
              <a:rPr lang="en-US" dirty="0"/>
              <a:t>Some are complex:</a:t>
            </a:r>
          </a:p>
          <a:p>
            <a:pPr lvl="1"/>
            <a:r>
              <a:rPr lang="en-US" dirty="0" err="1"/>
              <a:t>BrainScope</a:t>
            </a:r>
            <a:r>
              <a:rPr lang="en-US" dirty="0"/>
              <a:t> One: EEG-based technology to assess for brain injury 3 days of injury in patient’s with GCS of 13-15</a:t>
            </a:r>
          </a:p>
          <a:p>
            <a:r>
              <a:rPr lang="en-US" dirty="0"/>
              <a:t>110 of 111 brains evaluated from former NFL athletes had evidence of CTE</a:t>
            </a:r>
          </a:p>
          <a:p>
            <a:r>
              <a:rPr lang="en-US" dirty="0"/>
              <a:t>Among players w/ severe CTE </a:t>
            </a:r>
          </a:p>
          <a:p>
            <a:pPr lvl="1"/>
            <a:r>
              <a:rPr lang="en-US" dirty="0"/>
              <a:t>85% have dementia</a:t>
            </a:r>
          </a:p>
          <a:p>
            <a:pPr lvl="1"/>
            <a:r>
              <a:rPr lang="en-US" dirty="0"/>
              <a:t>89% have mood/behavioral </a:t>
            </a:r>
            <a:r>
              <a:rPr lang="en-US" dirty="0" err="1"/>
              <a:t>sx</a:t>
            </a:r>
            <a:endParaRPr lang="en-US" dirty="0"/>
          </a:p>
        </p:txBody>
      </p:sp>
      <p:pic>
        <p:nvPicPr>
          <p:cNvPr id="6" name="Content Placeholder 5">
            <a:extLst>
              <a:ext uri="{FF2B5EF4-FFF2-40B4-BE49-F238E27FC236}">
                <a16:creationId xmlns:a16="http://schemas.microsoft.com/office/drawing/2014/main" id="{44514105-09FE-44D3-83F9-977CC925CCCE}"/>
              </a:ext>
            </a:extLst>
          </p:cNvPr>
          <p:cNvPicPr>
            <a:picLocks noGrp="1" noChangeAspect="1"/>
          </p:cNvPicPr>
          <p:nvPr>
            <p:ph sz="half" idx="2"/>
          </p:nvPr>
        </p:nvPicPr>
        <p:blipFill>
          <a:blip r:embed="rId2"/>
          <a:stretch>
            <a:fillRect/>
          </a:stretch>
        </p:blipFill>
        <p:spPr>
          <a:xfrm>
            <a:off x="7622718" y="1825625"/>
            <a:ext cx="2428202" cy="4351338"/>
          </a:xfrm>
          <a:prstGeom prst="rect">
            <a:avLst/>
          </a:prstGeom>
        </p:spPr>
      </p:pic>
    </p:spTree>
    <p:extLst>
      <p:ext uri="{BB962C8B-B14F-4D97-AF65-F5344CB8AC3E}">
        <p14:creationId xmlns:p14="http://schemas.microsoft.com/office/powerpoint/2010/main" val="219673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9C90-08EC-49F8-82FC-664F9E3B4A8B}"/>
              </a:ext>
            </a:extLst>
          </p:cNvPr>
          <p:cNvSpPr>
            <a:spLocks noGrp="1"/>
          </p:cNvSpPr>
          <p:nvPr>
            <p:ph type="ctrTitle"/>
          </p:nvPr>
        </p:nvSpPr>
        <p:spPr/>
        <p:txBody>
          <a:bodyPr>
            <a:normAutofit/>
          </a:bodyPr>
          <a:lstStyle/>
          <a:p>
            <a:r>
              <a:rPr lang="en-US" sz="6000" dirty="0"/>
              <a:t>Technology in Geriatric Rehabilitation</a:t>
            </a:r>
          </a:p>
        </p:txBody>
      </p:sp>
      <p:sp>
        <p:nvSpPr>
          <p:cNvPr id="3" name="Subtitle 2">
            <a:extLst>
              <a:ext uri="{FF2B5EF4-FFF2-40B4-BE49-F238E27FC236}">
                <a16:creationId xmlns:a16="http://schemas.microsoft.com/office/drawing/2014/main" id="{C7FCCB69-61BF-408B-8B37-0C11543C5BCE}"/>
              </a:ext>
            </a:extLst>
          </p:cNvPr>
          <p:cNvSpPr>
            <a:spLocks noGrp="1"/>
          </p:cNvSpPr>
          <p:nvPr>
            <p:ph type="subTitle" idx="1"/>
          </p:nvPr>
        </p:nvSpPr>
        <p:spPr/>
        <p:txBody>
          <a:bodyPr>
            <a:normAutofit fontScale="70000" lnSpcReduction="20000"/>
          </a:bodyPr>
          <a:lstStyle/>
          <a:p>
            <a:r>
              <a:rPr lang="en-US" dirty="0"/>
              <a:t>Dr. Jason Gruss, MD</a:t>
            </a:r>
          </a:p>
          <a:p>
            <a:r>
              <a:rPr lang="en-US" dirty="0"/>
              <a:t>Fall, 2018</a:t>
            </a:r>
          </a:p>
        </p:txBody>
      </p:sp>
    </p:spTree>
    <p:extLst>
      <p:ext uri="{BB962C8B-B14F-4D97-AF65-F5344CB8AC3E}">
        <p14:creationId xmlns:p14="http://schemas.microsoft.com/office/powerpoint/2010/main" val="700466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7680-8537-45E4-BDFA-A94DC8A1660C}"/>
              </a:ext>
            </a:extLst>
          </p:cNvPr>
          <p:cNvSpPr>
            <a:spLocks noGrp="1"/>
          </p:cNvSpPr>
          <p:nvPr>
            <p:ph type="title"/>
          </p:nvPr>
        </p:nvSpPr>
        <p:spPr/>
        <p:txBody>
          <a:bodyPr>
            <a:normAutofit fontScale="90000"/>
          </a:bodyPr>
          <a:lstStyle/>
          <a:p>
            <a:r>
              <a:rPr lang="en-US" dirty="0"/>
              <a:t>Technology in PT and OT: sports injuries</a:t>
            </a:r>
          </a:p>
        </p:txBody>
      </p:sp>
      <p:sp>
        <p:nvSpPr>
          <p:cNvPr id="3" name="Content Placeholder 2">
            <a:extLst>
              <a:ext uri="{FF2B5EF4-FFF2-40B4-BE49-F238E27FC236}">
                <a16:creationId xmlns:a16="http://schemas.microsoft.com/office/drawing/2014/main" id="{607ACB80-B3FE-438E-B5BF-39B21308270E}"/>
              </a:ext>
            </a:extLst>
          </p:cNvPr>
          <p:cNvSpPr>
            <a:spLocks noGrp="1"/>
          </p:cNvSpPr>
          <p:nvPr>
            <p:ph sz="half" idx="1"/>
          </p:nvPr>
        </p:nvSpPr>
        <p:spPr/>
        <p:txBody>
          <a:bodyPr>
            <a:normAutofit lnSpcReduction="10000"/>
          </a:bodyPr>
          <a:lstStyle/>
          <a:p>
            <a:r>
              <a:rPr lang="en-US" dirty="0"/>
              <a:t>Professional athletes are extreme examples</a:t>
            </a:r>
          </a:p>
          <a:p>
            <a:r>
              <a:rPr lang="en-US" dirty="0"/>
              <a:t>BUT!</a:t>
            </a:r>
          </a:p>
          <a:p>
            <a:r>
              <a:rPr lang="en-US" dirty="0"/>
              <a:t>We don’t know much about the effects of multiple, mild brain injuries in the geriatric population </a:t>
            </a:r>
          </a:p>
          <a:p>
            <a:pPr lvl="1"/>
            <a:r>
              <a:rPr lang="en-US" dirty="0"/>
              <a:t>(i.e. what if grandpa played high school football?)</a:t>
            </a:r>
          </a:p>
          <a:p>
            <a:pPr lvl="2"/>
            <a:r>
              <a:rPr lang="en-US" sz="1600" dirty="0"/>
              <a:t>Not  my grandpa, but Bennie Oosterbaan, who helped Michigan outscore their opponents 227-3 in 1925. It was a good year. </a:t>
            </a:r>
          </a:p>
        </p:txBody>
      </p:sp>
      <p:pic>
        <p:nvPicPr>
          <p:cNvPr id="5" name="Content Placeholder 4">
            <a:extLst>
              <a:ext uri="{FF2B5EF4-FFF2-40B4-BE49-F238E27FC236}">
                <a16:creationId xmlns:a16="http://schemas.microsoft.com/office/drawing/2014/main" id="{FDBF4984-C1B2-4A92-B63A-C7EA5E94D420}"/>
              </a:ext>
            </a:extLst>
          </p:cNvPr>
          <p:cNvPicPr>
            <a:picLocks noGrp="1" noChangeAspect="1"/>
          </p:cNvPicPr>
          <p:nvPr>
            <p:ph sz="half" idx="2"/>
          </p:nvPr>
        </p:nvPicPr>
        <p:blipFill>
          <a:blip r:embed="rId2"/>
          <a:stretch>
            <a:fillRect/>
          </a:stretch>
        </p:blipFill>
        <p:spPr>
          <a:xfrm>
            <a:off x="7412831" y="1953419"/>
            <a:ext cx="2847975" cy="4095750"/>
          </a:xfrm>
          <a:prstGeom prst="rect">
            <a:avLst/>
          </a:prstGeom>
        </p:spPr>
      </p:pic>
    </p:spTree>
    <p:extLst>
      <p:ext uri="{BB962C8B-B14F-4D97-AF65-F5344CB8AC3E}">
        <p14:creationId xmlns:p14="http://schemas.microsoft.com/office/powerpoint/2010/main" val="376991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B19A-63DF-4A5D-9DF0-4474FE94D4C2}"/>
              </a:ext>
            </a:extLst>
          </p:cNvPr>
          <p:cNvSpPr>
            <a:spLocks noGrp="1"/>
          </p:cNvSpPr>
          <p:nvPr>
            <p:ph type="title"/>
          </p:nvPr>
        </p:nvSpPr>
        <p:spPr/>
        <p:txBody>
          <a:bodyPr>
            <a:normAutofit fontScale="90000"/>
          </a:bodyPr>
          <a:lstStyle/>
          <a:p>
            <a:r>
              <a:rPr lang="en-US" dirty="0"/>
              <a:t>Technology in PT and OT: sports injury</a:t>
            </a:r>
          </a:p>
        </p:txBody>
      </p:sp>
      <p:sp>
        <p:nvSpPr>
          <p:cNvPr id="4" name="Content Placeholder 3">
            <a:extLst>
              <a:ext uri="{FF2B5EF4-FFF2-40B4-BE49-F238E27FC236}">
                <a16:creationId xmlns:a16="http://schemas.microsoft.com/office/drawing/2014/main" id="{22E42300-08D0-4D40-A2A0-9B1DF0640127}"/>
              </a:ext>
            </a:extLst>
          </p:cNvPr>
          <p:cNvSpPr>
            <a:spLocks noGrp="1"/>
          </p:cNvSpPr>
          <p:nvPr>
            <p:ph sz="half" idx="1"/>
          </p:nvPr>
        </p:nvSpPr>
        <p:spPr/>
        <p:txBody>
          <a:bodyPr/>
          <a:lstStyle/>
          <a:p>
            <a:r>
              <a:rPr lang="en-US" dirty="0"/>
              <a:t>Most football helmet manufacturers have multiple videos explaining their ability to track injury and their updated helmet technology to minimize risk.</a:t>
            </a:r>
          </a:p>
          <a:p>
            <a:r>
              <a:rPr lang="en-US" dirty="0"/>
              <a:t>Impact discs track data afterwards, some have electrodes that send live data to computers in real time.</a:t>
            </a:r>
          </a:p>
        </p:txBody>
      </p:sp>
      <p:pic>
        <p:nvPicPr>
          <p:cNvPr id="6" name="Content Placeholder 5">
            <a:extLst>
              <a:ext uri="{FF2B5EF4-FFF2-40B4-BE49-F238E27FC236}">
                <a16:creationId xmlns:a16="http://schemas.microsoft.com/office/drawing/2014/main" id="{A9D33E9C-345B-446C-8D23-0A1509061DC1}"/>
              </a:ext>
            </a:extLst>
          </p:cNvPr>
          <p:cNvPicPr>
            <a:picLocks noGrp="1" noChangeAspect="1"/>
          </p:cNvPicPr>
          <p:nvPr>
            <p:ph sz="half" idx="2"/>
          </p:nvPr>
        </p:nvPicPr>
        <p:blipFill>
          <a:blip r:embed="rId2"/>
          <a:stretch>
            <a:fillRect/>
          </a:stretch>
        </p:blipFill>
        <p:spPr>
          <a:xfrm>
            <a:off x="6674644" y="1843881"/>
            <a:ext cx="4324350" cy="4314825"/>
          </a:xfrm>
          <a:prstGeom prst="rect">
            <a:avLst/>
          </a:prstGeom>
        </p:spPr>
      </p:pic>
    </p:spTree>
    <p:extLst>
      <p:ext uri="{BB962C8B-B14F-4D97-AF65-F5344CB8AC3E}">
        <p14:creationId xmlns:p14="http://schemas.microsoft.com/office/powerpoint/2010/main" val="61349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855B-8190-482D-8AFC-C929918EE899}"/>
              </a:ext>
            </a:extLst>
          </p:cNvPr>
          <p:cNvSpPr>
            <a:spLocks noGrp="1"/>
          </p:cNvSpPr>
          <p:nvPr>
            <p:ph type="title"/>
          </p:nvPr>
        </p:nvSpPr>
        <p:spPr/>
        <p:txBody>
          <a:bodyPr/>
          <a:lstStyle/>
          <a:p>
            <a:r>
              <a:rPr lang="en-US" dirty="0"/>
              <a:t>Fall Prevention</a:t>
            </a:r>
          </a:p>
        </p:txBody>
      </p:sp>
      <p:pic>
        <p:nvPicPr>
          <p:cNvPr id="6" name="Content Placeholder 5">
            <a:extLst>
              <a:ext uri="{FF2B5EF4-FFF2-40B4-BE49-F238E27FC236}">
                <a16:creationId xmlns:a16="http://schemas.microsoft.com/office/drawing/2014/main" id="{1398562F-4A49-46D3-B2AC-B9AC0C8CA7E9}"/>
              </a:ext>
            </a:extLst>
          </p:cNvPr>
          <p:cNvPicPr>
            <a:picLocks noGrp="1" noChangeAspect="1"/>
          </p:cNvPicPr>
          <p:nvPr>
            <p:ph idx="1"/>
          </p:nvPr>
        </p:nvPicPr>
        <p:blipFill>
          <a:blip r:embed="rId2"/>
          <a:stretch>
            <a:fillRect/>
          </a:stretch>
        </p:blipFill>
        <p:spPr>
          <a:xfrm>
            <a:off x="3775075" y="1690688"/>
            <a:ext cx="4641850" cy="4025505"/>
          </a:xfrm>
          <a:prstGeom prst="rect">
            <a:avLst/>
          </a:prstGeom>
        </p:spPr>
      </p:pic>
    </p:spTree>
    <p:extLst>
      <p:ext uri="{BB962C8B-B14F-4D97-AF65-F5344CB8AC3E}">
        <p14:creationId xmlns:p14="http://schemas.microsoft.com/office/powerpoint/2010/main" val="352159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A041-6ECE-49CD-99D2-B2201E3F0DBB}"/>
              </a:ext>
            </a:extLst>
          </p:cNvPr>
          <p:cNvSpPr>
            <a:spLocks noGrp="1"/>
          </p:cNvSpPr>
          <p:nvPr>
            <p:ph type="title"/>
          </p:nvPr>
        </p:nvSpPr>
        <p:spPr/>
        <p:txBody>
          <a:bodyPr>
            <a:normAutofit fontScale="90000"/>
          </a:bodyPr>
          <a:lstStyle/>
          <a:p>
            <a:r>
              <a:rPr lang="en-US" dirty="0"/>
              <a:t>Technology in PT and OT: Fall Prevention</a:t>
            </a:r>
          </a:p>
        </p:txBody>
      </p:sp>
      <p:sp>
        <p:nvSpPr>
          <p:cNvPr id="3" name="Content Placeholder 2">
            <a:extLst>
              <a:ext uri="{FF2B5EF4-FFF2-40B4-BE49-F238E27FC236}">
                <a16:creationId xmlns:a16="http://schemas.microsoft.com/office/drawing/2014/main" id="{FCD6AAF8-BB5E-48A9-871A-FB50C9CFC7C2}"/>
              </a:ext>
            </a:extLst>
          </p:cNvPr>
          <p:cNvSpPr>
            <a:spLocks noGrp="1"/>
          </p:cNvSpPr>
          <p:nvPr>
            <p:ph sz="half" idx="1"/>
          </p:nvPr>
        </p:nvSpPr>
        <p:spPr/>
        <p:txBody>
          <a:bodyPr/>
          <a:lstStyle/>
          <a:p>
            <a:r>
              <a:rPr lang="en-US" dirty="0"/>
              <a:t>Body weight support training</a:t>
            </a:r>
          </a:p>
          <a:p>
            <a:r>
              <a:rPr lang="en-US" dirty="0"/>
              <a:t>But first a series of pictures</a:t>
            </a:r>
          </a:p>
          <a:p>
            <a:pPr lvl="1"/>
            <a:r>
              <a:rPr lang="en-US" dirty="0"/>
              <a:t>(spoilers, I am only jealous of one part of one picture)</a:t>
            </a:r>
          </a:p>
        </p:txBody>
      </p:sp>
      <p:pic>
        <p:nvPicPr>
          <p:cNvPr id="7" name="Content Placeholder 6">
            <a:extLst>
              <a:ext uri="{FF2B5EF4-FFF2-40B4-BE49-F238E27FC236}">
                <a16:creationId xmlns:a16="http://schemas.microsoft.com/office/drawing/2014/main" id="{09DF0D37-D932-45BE-82CB-B650492842F9}"/>
              </a:ext>
            </a:extLst>
          </p:cNvPr>
          <p:cNvPicPr>
            <a:picLocks noGrp="1" noChangeAspect="1"/>
          </p:cNvPicPr>
          <p:nvPr>
            <p:ph sz="half" idx="2"/>
          </p:nvPr>
        </p:nvPicPr>
        <p:blipFill>
          <a:blip r:embed="rId2"/>
          <a:stretch>
            <a:fillRect/>
          </a:stretch>
        </p:blipFill>
        <p:spPr>
          <a:xfrm>
            <a:off x="6319838" y="2060072"/>
            <a:ext cx="5033962" cy="3882443"/>
          </a:xfrm>
          <a:prstGeom prst="rect">
            <a:avLst/>
          </a:prstGeom>
        </p:spPr>
      </p:pic>
    </p:spTree>
    <p:extLst>
      <p:ext uri="{BB962C8B-B14F-4D97-AF65-F5344CB8AC3E}">
        <p14:creationId xmlns:p14="http://schemas.microsoft.com/office/powerpoint/2010/main" val="197253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4993-F9F0-4102-B928-FF1BE6931FD6}"/>
              </a:ext>
            </a:extLst>
          </p:cNvPr>
          <p:cNvSpPr>
            <a:spLocks noGrp="1"/>
          </p:cNvSpPr>
          <p:nvPr>
            <p:ph type="title"/>
          </p:nvPr>
        </p:nvSpPr>
        <p:spPr/>
        <p:txBody>
          <a:bodyPr>
            <a:normAutofit fontScale="90000"/>
          </a:bodyPr>
          <a:lstStyle/>
          <a:p>
            <a:r>
              <a:rPr lang="en-US" dirty="0"/>
              <a:t>Shirley Ryan Ability Lab </a:t>
            </a:r>
            <a:br>
              <a:rPr lang="en-US" dirty="0"/>
            </a:br>
            <a:r>
              <a:rPr lang="en-US" sz="3100" dirty="0"/>
              <a:t>(please stop calling them RIC . . . Please? They are spending a lot on those commercials)</a:t>
            </a:r>
          </a:p>
        </p:txBody>
      </p:sp>
      <p:pic>
        <p:nvPicPr>
          <p:cNvPr id="6" name="Content Placeholder 5">
            <a:extLst>
              <a:ext uri="{FF2B5EF4-FFF2-40B4-BE49-F238E27FC236}">
                <a16:creationId xmlns:a16="http://schemas.microsoft.com/office/drawing/2014/main" id="{CDB07086-1812-498F-BA64-035E4D893745}"/>
              </a:ext>
            </a:extLst>
          </p:cNvPr>
          <p:cNvPicPr>
            <a:picLocks noGrp="1" noChangeAspect="1"/>
          </p:cNvPicPr>
          <p:nvPr>
            <p:ph idx="1"/>
          </p:nvPr>
        </p:nvPicPr>
        <p:blipFill>
          <a:blip r:embed="rId2"/>
          <a:stretch>
            <a:fillRect/>
          </a:stretch>
        </p:blipFill>
        <p:spPr>
          <a:xfrm>
            <a:off x="2971663" y="1825625"/>
            <a:ext cx="6531248" cy="4351338"/>
          </a:xfrm>
          <a:prstGeom prst="rect">
            <a:avLst/>
          </a:prstGeom>
        </p:spPr>
      </p:pic>
    </p:spTree>
    <p:extLst>
      <p:ext uri="{BB962C8B-B14F-4D97-AF65-F5344CB8AC3E}">
        <p14:creationId xmlns:p14="http://schemas.microsoft.com/office/powerpoint/2010/main" val="158824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E6A1-CEA4-4DAF-9D38-09AB88DFDC64}"/>
              </a:ext>
            </a:extLst>
          </p:cNvPr>
          <p:cNvSpPr>
            <a:spLocks noGrp="1"/>
          </p:cNvSpPr>
          <p:nvPr>
            <p:ph type="title"/>
          </p:nvPr>
        </p:nvSpPr>
        <p:spPr/>
        <p:txBody>
          <a:bodyPr>
            <a:normAutofit fontScale="90000"/>
          </a:bodyPr>
          <a:lstStyle/>
          <a:p>
            <a:r>
              <a:rPr lang="en-US" dirty="0"/>
              <a:t>Shirley Ryan Ability Lab </a:t>
            </a:r>
            <a:br>
              <a:rPr lang="en-US" dirty="0"/>
            </a:br>
            <a:r>
              <a:rPr lang="en-US" sz="3100" dirty="0"/>
              <a:t>(please stop calling them RIC . . . Please? They are spending a lot on those commercials)</a:t>
            </a:r>
          </a:p>
        </p:txBody>
      </p:sp>
      <p:pic>
        <p:nvPicPr>
          <p:cNvPr id="6" name="Content Placeholder 5">
            <a:extLst>
              <a:ext uri="{FF2B5EF4-FFF2-40B4-BE49-F238E27FC236}">
                <a16:creationId xmlns:a16="http://schemas.microsoft.com/office/drawing/2014/main" id="{EF23766A-8D0E-4F8A-B619-15DAAC2FA4E3}"/>
              </a:ext>
            </a:extLst>
          </p:cNvPr>
          <p:cNvPicPr>
            <a:picLocks noGrp="1" noChangeAspect="1"/>
          </p:cNvPicPr>
          <p:nvPr>
            <p:ph idx="1"/>
          </p:nvPr>
        </p:nvPicPr>
        <p:blipFill>
          <a:blip r:embed="rId2"/>
          <a:stretch>
            <a:fillRect/>
          </a:stretch>
        </p:blipFill>
        <p:spPr>
          <a:xfrm>
            <a:off x="2971663" y="1825625"/>
            <a:ext cx="6531248" cy="4351338"/>
          </a:xfrm>
          <a:prstGeom prst="rect">
            <a:avLst/>
          </a:prstGeom>
        </p:spPr>
      </p:pic>
    </p:spTree>
    <p:extLst>
      <p:ext uri="{BB962C8B-B14F-4D97-AF65-F5344CB8AC3E}">
        <p14:creationId xmlns:p14="http://schemas.microsoft.com/office/powerpoint/2010/main" val="2628636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37C33A-4A14-4279-A49E-C6E4A3F855D5}"/>
              </a:ext>
            </a:extLst>
          </p:cNvPr>
          <p:cNvSpPr>
            <a:spLocks noGrp="1"/>
          </p:cNvSpPr>
          <p:nvPr>
            <p:ph type="title"/>
          </p:nvPr>
        </p:nvSpPr>
        <p:spPr/>
        <p:txBody>
          <a:bodyPr>
            <a:normAutofit fontScale="90000"/>
          </a:bodyPr>
          <a:lstStyle/>
          <a:p>
            <a:r>
              <a:rPr lang="en-US" dirty="0"/>
              <a:t>Shirley Ryan Ability Lab </a:t>
            </a:r>
            <a:br>
              <a:rPr lang="en-US" dirty="0"/>
            </a:br>
            <a:r>
              <a:rPr lang="en-US" sz="3100" dirty="0"/>
              <a:t>(please stop calling them RIC . . . Please? They are spending a lot on those commercials)</a:t>
            </a:r>
            <a:r>
              <a:rPr lang="en-US" dirty="0"/>
              <a:t/>
            </a:r>
            <a:br>
              <a:rPr lang="en-US" dirty="0"/>
            </a:br>
            <a:endParaRPr lang="en-US" dirty="0"/>
          </a:p>
        </p:txBody>
      </p:sp>
      <p:pic>
        <p:nvPicPr>
          <p:cNvPr id="7" name="Content Placeholder 6">
            <a:extLst>
              <a:ext uri="{FF2B5EF4-FFF2-40B4-BE49-F238E27FC236}">
                <a16:creationId xmlns:a16="http://schemas.microsoft.com/office/drawing/2014/main" id="{E79F8978-9AF9-4E74-A8D9-5412F4EBD334}"/>
              </a:ext>
            </a:extLst>
          </p:cNvPr>
          <p:cNvPicPr>
            <a:picLocks noGrp="1" noChangeAspect="1"/>
          </p:cNvPicPr>
          <p:nvPr>
            <p:ph idx="1"/>
          </p:nvPr>
        </p:nvPicPr>
        <p:blipFill>
          <a:blip r:embed="rId2"/>
          <a:stretch>
            <a:fillRect/>
          </a:stretch>
        </p:blipFill>
        <p:spPr>
          <a:xfrm>
            <a:off x="2530929" y="1690688"/>
            <a:ext cx="7130141" cy="4773001"/>
          </a:xfrm>
          <a:prstGeom prst="rect">
            <a:avLst/>
          </a:prstGeom>
        </p:spPr>
      </p:pic>
    </p:spTree>
    <p:extLst>
      <p:ext uri="{BB962C8B-B14F-4D97-AF65-F5344CB8AC3E}">
        <p14:creationId xmlns:p14="http://schemas.microsoft.com/office/powerpoint/2010/main" val="2277959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0971-463A-4A3E-9E4D-671C952A3F27}"/>
              </a:ext>
            </a:extLst>
          </p:cNvPr>
          <p:cNvSpPr>
            <a:spLocks noGrp="1"/>
          </p:cNvSpPr>
          <p:nvPr>
            <p:ph type="title"/>
          </p:nvPr>
        </p:nvSpPr>
        <p:spPr/>
        <p:txBody>
          <a:bodyPr>
            <a:normAutofit/>
          </a:bodyPr>
          <a:lstStyle/>
          <a:p>
            <a:r>
              <a:rPr lang="en-US" dirty="0"/>
              <a:t>Technology: Fall Prevention</a:t>
            </a:r>
          </a:p>
        </p:txBody>
      </p:sp>
      <p:sp>
        <p:nvSpPr>
          <p:cNvPr id="3" name="Content Placeholder 2">
            <a:extLst>
              <a:ext uri="{FF2B5EF4-FFF2-40B4-BE49-F238E27FC236}">
                <a16:creationId xmlns:a16="http://schemas.microsoft.com/office/drawing/2014/main" id="{E85F2D3A-D0F9-43CF-B340-FBC1B686E9EE}"/>
              </a:ext>
            </a:extLst>
          </p:cNvPr>
          <p:cNvSpPr>
            <a:spLocks noGrp="1"/>
          </p:cNvSpPr>
          <p:nvPr>
            <p:ph sz="half" idx="1"/>
          </p:nvPr>
        </p:nvSpPr>
        <p:spPr/>
        <p:txBody>
          <a:bodyPr>
            <a:normAutofit/>
          </a:bodyPr>
          <a:lstStyle/>
          <a:p>
            <a:r>
              <a:rPr lang="en-US" dirty="0"/>
              <a:t>Body weight support training</a:t>
            </a:r>
          </a:p>
          <a:p>
            <a:pPr lvl="1"/>
            <a:r>
              <a:rPr lang="en-US" dirty="0"/>
              <a:t>Cochrane Meta-analysis</a:t>
            </a:r>
          </a:p>
          <a:p>
            <a:pPr lvl="1"/>
            <a:r>
              <a:rPr lang="en-US" dirty="0"/>
              <a:t>Treadmill training does not increase ability to improve independence in ambulation.</a:t>
            </a:r>
          </a:p>
          <a:p>
            <a:pPr lvl="1"/>
            <a:r>
              <a:rPr lang="en-US" dirty="0"/>
              <a:t>Treadmill training may improve walking speed and walking capacity (with or without BWST).</a:t>
            </a:r>
          </a:p>
        </p:txBody>
      </p:sp>
      <p:pic>
        <p:nvPicPr>
          <p:cNvPr id="5" name="Content Placeholder 4">
            <a:extLst>
              <a:ext uri="{FF2B5EF4-FFF2-40B4-BE49-F238E27FC236}">
                <a16:creationId xmlns:a16="http://schemas.microsoft.com/office/drawing/2014/main" id="{6E5EBFBC-A5A6-4D40-940F-A1D4624AF809}"/>
              </a:ext>
            </a:extLst>
          </p:cNvPr>
          <p:cNvPicPr>
            <a:picLocks noGrp="1" noChangeAspect="1"/>
          </p:cNvPicPr>
          <p:nvPr>
            <p:ph sz="half" idx="2"/>
          </p:nvPr>
        </p:nvPicPr>
        <p:blipFill>
          <a:blip r:embed="rId2"/>
          <a:stretch>
            <a:fillRect/>
          </a:stretch>
        </p:blipFill>
        <p:spPr>
          <a:xfrm>
            <a:off x="6522239" y="1825625"/>
            <a:ext cx="5301931" cy="3698097"/>
          </a:xfrm>
          <a:prstGeom prst="rect">
            <a:avLst/>
          </a:prstGeom>
        </p:spPr>
      </p:pic>
    </p:spTree>
    <p:extLst>
      <p:ext uri="{BB962C8B-B14F-4D97-AF65-F5344CB8AC3E}">
        <p14:creationId xmlns:p14="http://schemas.microsoft.com/office/powerpoint/2010/main" val="994924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5A21-953D-4B4F-B717-144E0D50B640}"/>
              </a:ext>
            </a:extLst>
          </p:cNvPr>
          <p:cNvSpPr>
            <a:spLocks noGrp="1"/>
          </p:cNvSpPr>
          <p:nvPr>
            <p:ph type="title"/>
          </p:nvPr>
        </p:nvSpPr>
        <p:spPr/>
        <p:txBody>
          <a:bodyPr>
            <a:normAutofit/>
          </a:bodyPr>
          <a:lstStyle/>
          <a:p>
            <a:r>
              <a:rPr lang="en-US" dirty="0"/>
              <a:t>Technology: Fall Prevention</a:t>
            </a:r>
          </a:p>
        </p:txBody>
      </p:sp>
      <p:sp>
        <p:nvSpPr>
          <p:cNvPr id="3" name="Content Placeholder 2">
            <a:extLst>
              <a:ext uri="{FF2B5EF4-FFF2-40B4-BE49-F238E27FC236}">
                <a16:creationId xmlns:a16="http://schemas.microsoft.com/office/drawing/2014/main" id="{63717E94-D1A8-412E-84EE-01B8B707E7E9}"/>
              </a:ext>
            </a:extLst>
          </p:cNvPr>
          <p:cNvSpPr>
            <a:spLocks noGrp="1"/>
          </p:cNvSpPr>
          <p:nvPr>
            <p:ph sz="half" idx="1"/>
          </p:nvPr>
        </p:nvSpPr>
        <p:spPr/>
        <p:txBody>
          <a:bodyPr>
            <a:normAutofit/>
          </a:bodyPr>
          <a:lstStyle/>
          <a:p>
            <a:r>
              <a:rPr lang="en-US" dirty="0"/>
              <a:t>Body Weight Supported Training</a:t>
            </a:r>
          </a:p>
          <a:p>
            <a:pPr lvl="1"/>
            <a:r>
              <a:rPr lang="en-US" dirty="0"/>
              <a:t>Of note – if you walk some at the beginning of therapy you get MORE benefit from training, if you can’t walk much at the start, BWST is worth very little</a:t>
            </a:r>
          </a:p>
          <a:p>
            <a:pPr lvl="1"/>
            <a:r>
              <a:rPr lang="en-US" dirty="0"/>
              <a:t>BWST has very limited benefit in the first 3 months after stroke in walking speed and endurance.</a:t>
            </a:r>
          </a:p>
          <a:p>
            <a:endParaRPr lang="en-US" dirty="0"/>
          </a:p>
        </p:txBody>
      </p:sp>
      <p:sp>
        <p:nvSpPr>
          <p:cNvPr id="4" name="Content Placeholder 3">
            <a:extLst>
              <a:ext uri="{FF2B5EF4-FFF2-40B4-BE49-F238E27FC236}">
                <a16:creationId xmlns:a16="http://schemas.microsoft.com/office/drawing/2014/main" id="{AA5F5CF1-378E-443D-9DE6-AA1AECE3E962}"/>
              </a:ext>
            </a:extLst>
          </p:cNvPr>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398542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F327-BD1E-4645-B547-4977D3E82CB5}"/>
              </a:ext>
            </a:extLst>
          </p:cNvPr>
          <p:cNvSpPr>
            <a:spLocks noGrp="1"/>
          </p:cNvSpPr>
          <p:nvPr>
            <p:ph type="title"/>
          </p:nvPr>
        </p:nvSpPr>
        <p:spPr/>
        <p:txBody>
          <a:bodyPr>
            <a:normAutofit/>
          </a:bodyPr>
          <a:lstStyle/>
          <a:p>
            <a:r>
              <a:rPr lang="en-US" dirty="0"/>
              <a:t>Technology: Fall Prevention</a:t>
            </a:r>
          </a:p>
        </p:txBody>
      </p:sp>
      <p:sp>
        <p:nvSpPr>
          <p:cNvPr id="3" name="Content Placeholder 2">
            <a:extLst>
              <a:ext uri="{FF2B5EF4-FFF2-40B4-BE49-F238E27FC236}">
                <a16:creationId xmlns:a16="http://schemas.microsoft.com/office/drawing/2014/main" id="{E4A3C7BC-1235-4FD8-B0DE-F7469E6E922E}"/>
              </a:ext>
            </a:extLst>
          </p:cNvPr>
          <p:cNvSpPr>
            <a:spLocks noGrp="1"/>
          </p:cNvSpPr>
          <p:nvPr>
            <p:ph sz="half" idx="1"/>
          </p:nvPr>
        </p:nvSpPr>
        <p:spPr/>
        <p:txBody>
          <a:bodyPr>
            <a:normAutofit fontScale="92500" lnSpcReduction="20000"/>
          </a:bodyPr>
          <a:lstStyle/>
          <a:p>
            <a:r>
              <a:rPr lang="en-US" dirty="0"/>
              <a:t>Body Weight Supported Training</a:t>
            </a:r>
          </a:p>
          <a:p>
            <a:r>
              <a:rPr lang="en-US" dirty="0"/>
              <a:t>Pros:</a:t>
            </a:r>
          </a:p>
          <a:p>
            <a:pPr lvl="1"/>
            <a:r>
              <a:rPr lang="en-US" dirty="0"/>
              <a:t>Safety</a:t>
            </a:r>
          </a:p>
          <a:p>
            <a:pPr lvl="2"/>
            <a:r>
              <a:rPr lang="en-US" dirty="0"/>
              <a:t>For both patient and staff</a:t>
            </a:r>
          </a:p>
          <a:p>
            <a:pPr lvl="2"/>
            <a:r>
              <a:rPr lang="en-US" dirty="0"/>
              <a:t>Ease of family and caregiver training</a:t>
            </a:r>
          </a:p>
          <a:p>
            <a:pPr lvl="1"/>
            <a:r>
              <a:rPr lang="en-US" dirty="0"/>
              <a:t>Multiple physiological benefits from ‘walking’</a:t>
            </a:r>
          </a:p>
          <a:p>
            <a:pPr lvl="1"/>
            <a:r>
              <a:rPr lang="en-US" dirty="0"/>
              <a:t>Some benefit for PWB status in ortho</a:t>
            </a:r>
          </a:p>
          <a:p>
            <a:r>
              <a:rPr lang="en-US" dirty="0"/>
              <a:t>Cons:</a:t>
            </a:r>
          </a:p>
          <a:p>
            <a:pPr lvl="1"/>
            <a:r>
              <a:rPr lang="en-US" dirty="0"/>
              <a:t>Is not predictive of ‘walking’</a:t>
            </a:r>
          </a:p>
          <a:p>
            <a:pPr lvl="1"/>
            <a:r>
              <a:rPr lang="en-US" dirty="0"/>
              <a:t>Frustrating for patients when ‘walking’ stops</a:t>
            </a:r>
          </a:p>
          <a:p>
            <a:pPr lvl="1"/>
            <a:r>
              <a:rPr lang="en-US" dirty="0"/>
              <a:t>Why ‘walking’ is in quotes</a:t>
            </a:r>
          </a:p>
        </p:txBody>
      </p:sp>
      <p:pic>
        <p:nvPicPr>
          <p:cNvPr id="7" name="Content Placeholder 6">
            <a:extLst>
              <a:ext uri="{FF2B5EF4-FFF2-40B4-BE49-F238E27FC236}">
                <a16:creationId xmlns:a16="http://schemas.microsoft.com/office/drawing/2014/main" id="{B4EC93BC-96A0-4C0B-B69C-6AC93D45E2AC}"/>
              </a:ext>
            </a:extLst>
          </p:cNvPr>
          <p:cNvPicPr>
            <a:picLocks noGrp="1" noChangeAspect="1"/>
          </p:cNvPicPr>
          <p:nvPr>
            <p:ph sz="half" idx="2"/>
          </p:nvPr>
        </p:nvPicPr>
        <p:blipFill>
          <a:blip r:embed="rId2"/>
          <a:stretch>
            <a:fillRect/>
          </a:stretch>
        </p:blipFill>
        <p:spPr>
          <a:xfrm>
            <a:off x="6661150" y="1825625"/>
            <a:ext cx="4351338" cy="4351338"/>
          </a:xfrm>
          <a:prstGeom prst="rect">
            <a:avLst/>
          </a:prstGeom>
        </p:spPr>
      </p:pic>
    </p:spTree>
    <p:extLst>
      <p:ext uri="{BB962C8B-B14F-4D97-AF65-F5344CB8AC3E}">
        <p14:creationId xmlns:p14="http://schemas.microsoft.com/office/powerpoint/2010/main" val="287636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27E6-2FC4-4C81-AB0D-71D63B224F61}"/>
              </a:ext>
            </a:extLst>
          </p:cNvPr>
          <p:cNvSpPr>
            <a:spLocks noGrp="1"/>
          </p:cNvSpPr>
          <p:nvPr>
            <p:ph type="title"/>
          </p:nvPr>
        </p:nvSpPr>
        <p:spPr/>
        <p:txBody>
          <a:bodyPr/>
          <a:lstStyle/>
          <a:p>
            <a:r>
              <a:rPr lang="en-US" dirty="0"/>
              <a:t>A moment for Mark Twain</a:t>
            </a:r>
          </a:p>
        </p:txBody>
      </p:sp>
      <p:sp>
        <p:nvSpPr>
          <p:cNvPr id="3" name="Content Placeholder 2">
            <a:extLst>
              <a:ext uri="{FF2B5EF4-FFF2-40B4-BE49-F238E27FC236}">
                <a16:creationId xmlns:a16="http://schemas.microsoft.com/office/drawing/2014/main" id="{1D60F462-59F6-40F2-B7AF-EC9AA6E6B12C}"/>
              </a:ext>
            </a:extLst>
          </p:cNvPr>
          <p:cNvSpPr>
            <a:spLocks noGrp="1"/>
          </p:cNvSpPr>
          <p:nvPr>
            <p:ph idx="1"/>
          </p:nvPr>
        </p:nvSpPr>
        <p:spPr/>
        <p:txBody>
          <a:bodyPr>
            <a:normAutofit/>
          </a:bodyPr>
          <a:lstStyle/>
          <a:p>
            <a:r>
              <a:rPr lang="en-US" sz="3200" dirty="0"/>
              <a:t>"It is my heart-warmed and world-embracing Christmas hope and aspiration that all of us, the high, the low, the rich, the poor, the admired, the despised, the loved, the hated, the civilized, the savage (every man and brother of us all throughout the whole earth), may eventually be gathered together in a heaven of everlasting rest and peace and bliss, except the inventor of the telephone.“</a:t>
            </a:r>
          </a:p>
          <a:p>
            <a:r>
              <a:rPr lang="en-US" dirty="0"/>
              <a:t>I will now turn my ringer off . . . </a:t>
            </a:r>
          </a:p>
        </p:txBody>
      </p:sp>
    </p:spTree>
    <p:extLst>
      <p:ext uri="{BB962C8B-B14F-4D97-AF65-F5344CB8AC3E}">
        <p14:creationId xmlns:p14="http://schemas.microsoft.com/office/powerpoint/2010/main" val="1204695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284C-9B11-461C-9A29-14C4822E0862}"/>
              </a:ext>
            </a:extLst>
          </p:cNvPr>
          <p:cNvSpPr>
            <a:spLocks noGrp="1"/>
          </p:cNvSpPr>
          <p:nvPr>
            <p:ph type="title"/>
          </p:nvPr>
        </p:nvSpPr>
        <p:spPr/>
        <p:txBody>
          <a:bodyPr>
            <a:normAutofit/>
          </a:bodyPr>
          <a:lstStyle/>
          <a:p>
            <a:r>
              <a:rPr lang="en-US" dirty="0"/>
              <a:t>Technology: Fall Prevention</a:t>
            </a:r>
          </a:p>
        </p:txBody>
      </p:sp>
      <p:sp>
        <p:nvSpPr>
          <p:cNvPr id="3" name="Content Placeholder 2">
            <a:extLst>
              <a:ext uri="{FF2B5EF4-FFF2-40B4-BE49-F238E27FC236}">
                <a16:creationId xmlns:a16="http://schemas.microsoft.com/office/drawing/2014/main" id="{09B9931D-0D09-4D4A-B6FD-DBAE536A09FF}"/>
              </a:ext>
            </a:extLst>
          </p:cNvPr>
          <p:cNvSpPr>
            <a:spLocks noGrp="1"/>
          </p:cNvSpPr>
          <p:nvPr>
            <p:ph sz="half" idx="1"/>
          </p:nvPr>
        </p:nvSpPr>
        <p:spPr/>
        <p:txBody>
          <a:bodyPr>
            <a:normAutofit/>
          </a:bodyPr>
          <a:lstStyle/>
          <a:p>
            <a:r>
              <a:rPr lang="en-US" dirty="0"/>
              <a:t>What is the ONE THING that I like about those pictures?</a:t>
            </a:r>
          </a:p>
          <a:p>
            <a:r>
              <a:rPr lang="en-US" dirty="0"/>
              <a:t>BWST for stairs</a:t>
            </a:r>
          </a:p>
          <a:p>
            <a:pPr lvl="1"/>
            <a:r>
              <a:rPr lang="en-US" dirty="0"/>
              <a:t>Ugh – I am super jealous of that</a:t>
            </a:r>
          </a:p>
          <a:p>
            <a:pPr lvl="1"/>
            <a:r>
              <a:rPr lang="en-US" dirty="0"/>
              <a:t>I would like to make patients practice on stairs without everybody terrified of the patient’s falling. </a:t>
            </a:r>
          </a:p>
          <a:p>
            <a:pPr lvl="1"/>
            <a:r>
              <a:rPr lang="en-US" dirty="0"/>
              <a:t>Patients can work on technique in safer environment.</a:t>
            </a:r>
          </a:p>
        </p:txBody>
      </p:sp>
      <p:pic>
        <p:nvPicPr>
          <p:cNvPr id="5" name="Content Placeholder 4">
            <a:extLst>
              <a:ext uri="{FF2B5EF4-FFF2-40B4-BE49-F238E27FC236}">
                <a16:creationId xmlns:a16="http://schemas.microsoft.com/office/drawing/2014/main" id="{B022EBAB-D88F-4AD8-B72F-DE3225752914}"/>
              </a:ext>
            </a:extLst>
          </p:cNvPr>
          <p:cNvPicPr>
            <a:picLocks noGrp="1" noChangeAspect="1"/>
          </p:cNvPicPr>
          <p:nvPr>
            <p:ph sz="half" idx="2"/>
          </p:nvPr>
        </p:nvPicPr>
        <p:blipFill>
          <a:blip r:embed="rId2"/>
          <a:stretch>
            <a:fillRect/>
          </a:stretch>
        </p:blipFill>
        <p:spPr>
          <a:xfrm>
            <a:off x="7646194" y="2205831"/>
            <a:ext cx="2381250" cy="3590925"/>
          </a:xfrm>
          <a:prstGeom prst="rect">
            <a:avLst/>
          </a:prstGeom>
        </p:spPr>
      </p:pic>
    </p:spTree>
    <p:extLst>
      <p:ext uri="{BB962C8B-B14F-4D97-AF65-F5344CB8AC3E}">
        <p14:creationId xmlns:p14="http://schemas.microsoft.com/office/powerpoint/2010/main" val="398750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6495B8-9D50-493C-9C7F-D25C9D089EC8}"/>
              </a:ext>
            </a:extLst>
          </p:cNvPr>
          <p:cNvSpPr>
            <a:spLocks noGrp="1"/>
          </p:cNvSpPr>
          <p:nvPr>
            <p:ph type="title"/>
          </p:nvPr>
        </p:nvSpPr>
        <p:spPr/>
        <p:txBody>
          <a:bodyPr>
            <a:normAutofit fontScale="90000"/>
          </a:bodyPr>
          <a:lstStyle/>
          <a:p>
            <a:r>
              <a:rPr lang="en-US" dirty="0"/>
              <a:t>Technology in PT and OT: Fall Prevention</a:t>
            </a:r>
          </a:p>
        </p:txBody>
      </p:sp>
      <p:sp>
        <p:nvSpPr>
          <p:cNvPr id="6" name="Content Placeholder 5">
            <a:extLst>
              <a:ext uri="{FF2B5EF4-FFF2-40B4-BE49-F238E27FC236}">
                <a16:creationId xmlns:a16="http://schemas.microsoft.com/office/drawing/2014/main" id="{8875166C-2862-4162-8A12-EA8EB6E91394}"/>
              </a:ext>
            </a:extLst>
          </p:cNvPr>
          <p:cNvSpPr>
            <a:spLocks noGrp="1"/>
          </p:cNvSpPr>
          <p:nvPr>
            <p:ph sz="half" idx="1"/>
          </p:nvPr>
        </p:nvSpPr>
        <p:spPr/>
        <p:txBody>
          <a:bodyPr>
            <a:normAutofit lnSpcReduction="10000"/>
          </a:bodyPr>
          <a:lstStyle/>
          <a:p>
            <a:r>
              <a:rPr lang="en-US" dirty="0"/>
              <a:t>Sensors</a:t>
            </a:r>
          </a:p>
          <a:p>
            <a:pPr lvl="1"/>
            <a:r>
              <a:rPr lang="en-US" dirty="0"/>
              <a:t>Multiple difference devices:</a:t>
            </a:r>
          </a:p>
          <a:p>
            <a:pPr lvl="2"/>
            <a:r>
              <a:rPr lang="en-US" dirty="0"/>
              <a:t>Gyroscopic</a:t>
            </a:r>
          </a:p>
          <a:p>
            <a:pPr lvl="2"/>
            <a:r>
              <a:rPr lang="en-US" dirty="0"/>
              <a:t>Accelerometer</a:t>
            </a:r>
          </a:p>
          <a:p>
            <a:pPr lvl="2"/>
            <a:r>
              <a:rPr lang="en-US" dirty="0"/>
              <a:t>Insole force inducers</a:t>
            </a:r>
          </a:p>
          <a:p>
            <a:pPr lvl="1"/>
            <a:r>
              <a:rPr lang="en-US" dirty="0"/>
              <a:t>Multiple places to be worn,  but most commonly worn on waist</a:t>
            </a:r>
          </a:p>
          <a:p>
            <a:pPr lvl="1"/>
            <a:r>
              <a:rPr lang="en-US" dirty="0"/>
              <a:t>Has been around &gt; 5 years as consumer version, but past 2-3 years has become much better</a:t>
            </a:r>
          </a:p>
          <a:p>
            <a:pPr lvl="1"/>
            <a:r>
              <a:rPr lang="en-US" dirty="0"/>
              <a:t>Many ‘medical alert buttons’ now have ‘automatic fall detection’ feature</a:t>
            </a:r>
          </a:p>
        </p:txBody>
      </p:sp>
      <p:pic>
        <p:nvPicPr>
          <p:cNvPr id="8" name="Content Placeholder 7">
            <a:extLst>
              <a:ext uri="{FF2B5EF4-FFF2-40B4-BE49-F238E27FC236}">
                <a16:creationId xmlns:a16="http://schemas.microsoft.com/office/drawing/2014/main" id="{82CED665-C121-48BE-A7FE-30128EC38AB2}"/>
              </a:ext>
            </a:extLst>
          </p:cNvPr>
          <p:cNvPicPr>
            <a:picLocks noGrp="1" noChangeAspect="1"/>
          </p:cNvPicPr>
          <p:nvPr>
            <p:ph sz="half" idx="2"/>
          </p:nvPr>
        </p:nvPicPr>
        <p:blipFill>
          <a:blip r:embed="rId2"/>
          <a:stretch>
            <a:fillRect/>
          </a:stretch>
        </p:blipFill>
        <p:spPr>
          <a:xfrm>
            <a:off x="6550819" y="2286794"/>
            <a:ext cx="4572000" cy="3429000"/>
          </a:xfrm>
          <a:prstGeom prst="rect">
            <a:avLst/>
          </a:prstGeom>
        </p:spPr>
      </p:pic>
    </p:spTree>
    <p:extLst>
      <p:ext uri="{BB962C8B-B14F-4D97-AF65-F5344CB8AC3E}">
        <p14:creationId xmlns:p14="http://schemas.microsoft.com/office/powerpoint/2010/main" val="659698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0A98-F860-40C9-B3B9-FE6449220DA3}"/>
              </a:ext>
            </a:extLst>
          </p:cNvPr>
          <p:cNvSpPr>
            <a:spLocks noGrp="1"/>
          </p:cNvSpPr>
          <p:nvPr>
            <p:ph type="title"/>
          </p:nvPr>
        </p:nvSpPr>
        <p:spPr/>
        <p:txBody>
          <a:bodyPr>
            <a:normAutofit fontScale="90000"/>
          </a:bodyPr>
          <a:lstStyle/>
          <a:p>
            <a:r>
              <a:rPr lang="en-US" dirty="0"/>
              <a:t>Technology in PT and OT: Fall Prevention</a:t>
            </a:r>
          </a:p>
        </p:txBody>
      </p:sp>
      <p:sp>
        <p:nvSpPr>
          <p:cNvPr id="3" name="Content Placeholder 2">
            <a:extLst>
              <a:ext uri="{FF2B5EF4-FFF2-40B4-BE49-F238E27FC236}">
                <a16:creationId xmlns:a16="http://schemas.microsoft.com/office/drawing/2014/main" id="{5AF36CBC-ECCF-4BC3-A84B-9FB2F4B6E208}"/>
              </a:ext>
            </a:extLst>
          </p:cNvPr>
          <p:cNvSpPr>
            <a:spLocks noGrp="1"/>
          </p:cNvSpPr>
          <p:nvPr>
            <p:ph sz="half" idx="1"/>
          </p:nvPr>
        </p:nvSpPr>
        <p:spPr/>
        <p:txBody>
          <a:bodyPr>
            <a:normAutofit/>
          </a:bodyPr>
          <a:lstStyle/>
          <a:p>
            <a:r>
              <a:rPr lang="en-US" dirty="0"/>
              <a:t>Virtual Sitter</a:t>
            </a:r>
          </a:p>
          <a:p>
            <a:pPr lvl="1"/>
            <a:r>
              <a:rPr lang="en-US" dirty="0"/>
              <a:t>Microsoft Kinect</a:t>
            </a:r>
          </a:p>
          <a:p>
            <a:pPr lvl="1"/>
            <a:r>
              <a:rPr lang="en-US" dirty="0"/>
              <a:t>Infrared camera in patient’s room and monitor remotely</a:t>
            </a:r>
          </a:p>
          <a:p>
            <a:pPr lvl="1"/>
            <a:r>
              <a:rPr lang="en-US" dirty="0"/>
              <a:t>Two way audio with patient</a:t>
            </a:r>
          </a:p>
          <a:p>
            <a:pPr lvl="1"/>
            <a:r>
              <a:rPr lang="en-US" dirty="0"/>
              <a:t>Direct communication with unit staff</a:t>
            </a:r>
          </a:p>
          <a:p>
            <a:pPr lvl="1"/>
            <a:endParaRPr lang="en-US" dirty="0"/>
          </a:p>
        </p:txBody>
      </p:sp>
      <p:pic>
        <p:nvPicPr>
          <p:cNvPr id="5" name="Content Placeholder 4">
            <a:extLst>
              <a:ext uri="{FF2B5EF4-FFF2-40B4-BE49-F238E27FC236}">
                <a16:creationId xmlns:a16="http://schemas.microsoft.com/office/drawing/2014/main" id="{5436D1F9-89EA-4843-89B6-67814CCB3706}"/>
              </a:ext>
            </a:extLst>
          </p:cNvPr>
          <p:cNvPicPr>
            <a:picLocks noGrp="1" noChangeAspect="1"/>
          </p:cNvPicPr>
          <p:nvPr>
            <p:ph sz="half" idx="2"/>
          </p:nvPr>
        </p:nvPicPr>
        <p:blipFill>
          <a:blip r:embed="rId2"/>
          <a:stretch>
            <a:fillRect/>
          </a:stretch>
        </p:blipFill>
        <p:spPr>
          <a:xfrm>
            <a:off x="6550819" y="2429669"/>
            <a:ext cx="4572000" cy="3143250"/>
          </a:xfrm>
          <a:prstGeom prst="rect">
            <a:avLst/>
          </a:prstGeom>
        </p:spPr>
      </p:pic>
    </p:spTree>
    <p:extLst>
      <p:ext uri="{BB962C8B-B14F-4D97-AF65-F5344CB8AC3E}">
        <p14:creationId xmlns:p14="http://schemas.microsoft.com/office/powerpoint/2010/main" val="2932266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9CC9-E0C8-4B65-B290-4BCBBC606A12}"/>
              </a:ext>
            </a:extLst>
          </p:cNvPr>
          <p:cNvSpPr>
            <a:spLocks noGrp="1"/>
          </p:cNvSpPr>
          <p:nvPr>
            <p:ph type="title"/>
          </p:nvPr>
        </p:nvSpPr>
        <p:spPr/>
        <p:txBody>
          <a:bodyPr>
            <a:normAutofit fontScale="90000"/>
          </a:bodyPr>
          <a:lstStyle/>
          <a:p>
            <a:r>
              <a:rPr lang="en-US" dirty="0"/>
              <a:t>Technology in PT and OT: Fall prevention</a:t>
            </a:r>
          </a:p>
        </p:txBody>
      </p:sp>
      <p:sp>
        <p:nvSpPr>
          <p:cNvPr id="3" name="Content Placeholder 2">
            <a:extLst>
              <a:ext uri="{FF2B5EF4-FFF2-40B4-BE49-F238E27FC236}">
                <a16:creationId xmlns:a16="http://schemas.microsoft.com/office/drawing/2014/main" id="{F41090F6-F8FD-447C-BC51-A4F14D50127A}"/>
              </a:ext>
            </a:extLst>
          </p:cNvPr>
          <p:cNvSpPr>
            <a:spLocks noGrp="1"/>
          </p:cNvSpPr>
          <p:nvPr>
            <p:ph sz="half" idx="1"/>
          </p:nvPr>
        </p:nvSpPr>
        <p:spPr/>
        <p:txBody>
          <a:bodyPr/>
          <a:lstStyle/>
          <a:p>
            <a:r>
              <a:rPr lang="en-US" dirty="0"/>
              <a:t>Virtual Sitter</a:t>
            </a:r>
          </a:p>
          <a:p>
            <a:pPr lvl="1"/>
            <a:r>
              <a:rPr lang="en-US" dirty="0"/>
              <a:t>Remote staff member (‘virtual sitter’) can monitor 10-12 patients simultaneously with this system.</a:t>
            </a:r>
          </a:p>
          <a:p>
            <a:pPr lvl="1"/>
            <a:r>
              <a:rPr lang="en-US" dirty="0"/>
              <a:t>Can be engaged across entire network instead of just within one facility.</a:t>
            </a:r>
          </a:p>
          <a:p>
            <a:pPr lvl="1"/>
            <a:r>
              <a:rPr lang="en-US" dirty="0"/>
              <a:t>Already in place as part of </a:t>
            </a:r>
            <a:r>
              <a:rPr lang="en-US" dirty="0" err="1"/>
              <a:t>TeleHealth</a:t>
            </a:r>
            <a:r>
              <a:rPr lang="en-US" dirty="0"/>
              <a:t> in some centers (Presence)</a:t>
            </a:r>
          </a:p>
          <a:p>
            <a:pPr marL="457200" lvl="1" indent="0">
              <a:buNone/>
            </a:pPr>
            <a:endParaRPr lang="en-US" dirty="0"/>
          </a:p>
        </p:txBody>
      </p:sp>
      <p:sp>
        <p:nvSpPr>
          <p:cNvPr id="4" name="Content Placeholder 3">
            <a:extLst>
              <a:ext uri="{FF2B5EF4-FFF2-40B4-BE49-F238E27FC236}">
                <a16:creationId xmlns:a16="http://schemas.microsoft.com/office/drawing/2014/main" id="{AFBF9B5A-7127-46CF-A08D-3E81C7B3BB3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61143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76CF-E11D-4BE3-9266-EA922EFF24DB}"/>
              </a:ext>
            </a:extLst>
          </p:cNvPr>
          <p:cNvSpPr>
            <a:spLocks noGrp="1"/>
          </p:cNvSpPr>
          <p:nvPr>
            <p:ph type="title"/>
          </p:nvPr>
        </p:nvSpPr>
        <p:spPr/>
        <p:txBody>
          <a:bodyPr>
            <a:normAutofit fontScale="90000"/>
          </a:bodyPr>
          <a:lstStyle/>
          <a:p>
            <a:r>
              <a:rPr lang="en-US" dirty="0"/>
              <a:t>Technology in PT and OT: Fall Prevention</a:t>
            </a:r>
          </a:p>
        </p:txBody>
      </p:sp>
      <p:sp>
        <p:nvSpPr>
          <p:cNvPr id="3" name="Content Placeholder 2">
            <a:extLst>
              <a:ext uri="{FF2B5EF4-FFF2-40B4-BE49-F238E27FC236}">
                <a16:creationId xmlns:a16="http://schemas.microsoft.com/office/drawing/2014/main" id="{3605DB99-089E-4217-818A-7DC652FD5F53}"/>
              </a:ext>
            </a:extLst>
          </p:cNvPr>
          <p:cNvSpPr>
            <a:spLocks noGrp="1"/>
          </p:cNvSpPr>
          <p:nvPr>
            <p:ph sz="half" idx="1"/>
          </p:nvPr>
        </p:nvSpPr>
        <p:spPr/>
        <p:txBody>
          <a:bodyPr>
            <a:normAutofit/>
          </a:bodyPr>
          <a:lstStyle/>
          <a:p>
            <a:r>
              <a:rPr lang="en-US" dirty="0"/>
              <a:t>Virtual Sitter</a:t>
            </a:r>
          </a:p>
          <a:p>
            <a:pPr lvl="1"/>
            <a:r>
              <a:rPr lang="en-US" dirty="0"/>
              <a:t>Pros: </a:t>
            </a:r>
          </a:p>
          <a:p>
            <a:pPr lvl="2"/>
            <a:r>
              <a:rPr lang="en-US" dirty="0"/>
              <a:t>Efficacy</a:t>
            </a:r>
          </a:p>
          <a:p>
            <a:pPr lvl="2"/>
            <a:r>
              <a:rPr lang="en-US" dirty="0"/>
              <a:t>Long term cost</a:t>
            </a:r>
          </a:p>
          <a:p>
            <a:pPr lvl="2"/>
            <a:r>
              <a:rPr lang="en-US" dirty="0"/>
              <a:t>Ease of use</a:t>
            </a:r>
          </a:p>
          <a:p>
            <a:pPr lvl="2"/>
            <a:r>
              <a:rPr lang="en-US" dirty="0"/>
              <a:t>Reduces staff injuries</a:t>
            </a:r>
          </a:p>
          <a:p>
            <a:pPr lvl="2"/>
            <a:r>
              <a:rPr lang="en-US" dirty="0"/>
              <a:t>Can be used for Telehealth visits from family</a:t>
            </a:r>
          </a:p>
          <a:p>
            <a:pPr lvl="1"/>
            <a:r>
              <a:rPr lang="en-US" dirty="0"/>
              <a:t>Cons:</a:t>
            </a:r>
          </a:p>
          <a:p>
            <a:pPr lvl="2"/>
            <a:r>
              <a:rPr lang="en-US" dirty="0"/>
              <a:t>Requires consistent training</a:t>
            </a:r>
          </a:p>
          <a:p>
            <a:pPr lvl="2"/>
            <a:r>
              <a:rPr lang="en-US" dirty="0"/>
              <a:t>Initial cost</a:t>
            </a:r>
          </a:p>
        </p:txBody>
      </p:sp>
      <p:pic>
        <p:nvPicPr>
          <p:cNvPr id="5" name="Content Placeholder 4">
            <a:extLst>
              <a:ext uri="{FF2B5EF4-FFF2-40B4-BE49-F238E27FC236}">
                <a16:creationId xmlns:a16="http://schemas.microsoft.com/office/drawing/2014/main" id="{767F5F9D-E704-4EC8-A5F6-A24DB6441180}"/>
              </a:ext>
            </a:extLst>
          </p:cNvPr>
          <p:cNvPicPr>
            <a:picLocks noGrp="1" noChangeAspect="1"/>
          </p:cNvPicPr>
          <p:nvPr>
            <p:ph sz="half" idx="2"/>
          </p:nvPr>
        </p:nvPicPr>
        <p:blipFill>
          <a:blip r:embed="rId2"/>
          <a:stretch>
            <a:fillRect/>
          </a:stretch>
        </p:blipFill>
        <p:spPr>
          <a:xfrm>
            <a:off x="6145216" y="3022821"/>
            <a:ext cx="5540210" cy="1956945"/>
          </a:xfrm>
          <a:prstGeom prst="rect">
            <a:avLst/>
          </a:prstGeom>
        </p:spPr>
      </p:pic>
    </p:spTree>
    <p:extLst>
      <p:ext uri="{BB962C8B-B14F-4D97-AF65-F5344CB8AC3E}">
        <p14:creationId xmlns:p14="http://schemas.microsoft.com/office/powerpoint/2010/main" val="3548182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743E-129E-4AB2-A5C3-6CFA7CE0325F}"/>
              </a:ext>
            </a:extLst>
          </p:cNvPr>
          <p:cNvSpPr>
            <a:spLocks noGrp="1"/>
          </p:cNvSpPr>
          <p:nvPr>
            <p:ph type="title"/>
          </p:nvPr>
        </p:nvSpPr>
        <p:spPr/>
        <p:txBody>
          <a:bodyPr/>
          <a:lstStyle/>
          <a:p>
            <a:r>
              <a:rPr lang="en-US" dirty="0"/>
              <a:t>Pain management</a:t>
            </a:r>
          </a:p>
        </p:txBody>
      </p:sp>
      <p:sp>
        <p:nvSpPr>
          <p:cNvPr id="5" name="Content Placeholder 4">
            <a:extLst>
              <a:ext uri="{FF2B5EF4-FFF2-40B4-BE49-F238E27FC236}">
                <a16:creationId xmlns:a16="http://schemas.microsoft.com/office/drawing/2014/main" id="{42839A5E-F696-43E2-B28C-1C0AE0DE5F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1314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0BA7-2246-44B4-A656-90F429ABF27C}"/>
              </a:ext>
            </a:extLst>
          </p:cNvPr>
          <p:cNvSpPr>
            <a:spLocks noGrp="1"/>
          </p:cNvSpPr>
          <p:nvPr>
            <p:ph type="title"/>
          </p:nvPr>
        </p:nvSpPr>
        <p:spPr/>
        <p:txBody>
          <a:bodyPr>
            <a:normAutofit fontScale="90000"/>
          </a:bodyPr>
          <a:lstStyle/>
          <a:p>
            <a:r>
              <a:rPr lang="en-US" dirty="0"/>
              <a:t>Technology in PT and OT: Pain management</a:t>
            </a:r>
          </a:p>
        </p:txBody>
      </p:sp>
      <p:sp>
        <p:nvSpPr>
          <p:cNvPr id="4" name="Content Placeholder 3">
            <a:extLst>
              <a:ext uri="{FF2B5EF4-FFF2-40B4-BE49-F238E27FC236}">
                <a16:creationId xmlns:a16="http://schemas.microsoft.com/office/drawing/2014/main" id="{08AE19D2-986F-4CF9-9351-EA9A766831D6}"/>
              </a:ext>
            </a:extLst>
          </p:cNvPr>
          <p:cNvSpPr>
            <a:spLocks noGrp="1"/>
          </p:cNvSpPr>
          <p:nvPr>
            <p:ph sz="half" idx="1"/>
          </p:nvPr>
        </p:nvSpPr>
        <p:spPr/>
        <p:txBody>
          <a:bodyPr>
            <a:normAutofit fontScale="85000" lnSpcReduction="10000"/>
          </a:bodyPr>
          <a:lstStyle/>
          <a:p>
            <a:r>
              <a:rPr lang="en-US" dirty="0"/>
              <a:t>TENS devices have been around for over 40 years. </a:t>
            </a:r>
          </a:p>
          <a:p>
            <a:pPr lvl="1"/>
            <a:r>
              <a:rPr lang="en-US" dirty="0"/>
              <a:t>Studies show both good and bad efficacy</a:t>
            </a:r>
          </a:p>
          <a:p>
            <a:pPr lvl="2"/>
            <a:r>
              <a:rPr lang="en-US" dirty="0"/>
              <a:t> when looking for non-pharma pain alternatives, TENS is often worth a trial </a:t>
            </a:r>
          </a:p>
          <a:p>
            <a:pPr lvl="3"/>
            <a:r>
              <a:rPr lang="en-US" dirty="0"/>
              <a:t>I will leave the controversy at the door for our purposes today</a:t>
            </a:r>
          </a:p>
          <a:p>
            <a:pPr lvl="1"/>
            <a:r>
              <a:rPr lang="en-US" dirty="0"/>
              <a:t>New versions are programmable, safer, portable and even sometimes wireless</a:t>
            </a:r>
          </a:p>
          <a:p>
            <a:pPr lvl="1"/>
            <a:r>
              <a:rPr lang="en-US" dirty="0"/>
              <a:t>Wide variety of prices</a:t>
            </a:r>
          </a:p>
          <a:p>
            <a:pPr lvl="1"/>
            <a:r>
              <a:rPr lang="en-US" dirty="0"/>
              <a:t>I recommend starting in supervised setting before transitioning to home, higher failure rate when simply trying ‘own their own’</a:t>
            </a:r>
          </a:p>
        </p:txBody>
      </p:sp>
      <p:pic>
        <p:nvPicPr>
          <p:cNvPr id="6" name="Content Placeholder 5">
            <a:extLst>
              <a:ext uri="{FF2B5EF4-FFF2-40B4-BE49-F238E27FC236}">
                <a16:creationId xmlns:a16="http://schemas.microsoft.com/office/drawing/2014/main" id="{3E32A4B0-6000-40FD-89AC-C59D13918901}"/>
              </a:ext>
            </a:extLst>
          </p:cNvPr>
          <p:cNvPicPr>
            <a:picLocks noGrp="1" noChangeAspect="1"/>
          </p:cNvPicPr>
          <p:nvPr>
            <p:ph sz="half" idx="2"/>
          </p:nvPr>
        </p:nvPicPr>
        <p:blipFill>
          <a:blip r:embed="rId2"/>
          <a:stretch>
            <a:fillRect/>
          </a:stretch>
        </p:blipFill>
        <p:spPr>
          <a:xfrm>
            <a:off x="6661150" y="1825625"/>
            <a:ext cx="4351338" cy="4351338"/>
          </a:xfrm>
          <a:prstGeom prst="rect">
            <a:avLst/>
          </a:prstGeom>
        </p:spPr>
      </p:pic>
    </p:spTree>
    <p:extLst>
      <p:ext uri="{BB962C8B-B14F-4D97-AF65-F5344CB8AC3E}">
        <p14:creationId xmlns:p14="http://schemas.microsoft.com/office/powerpoint/2010/main" val="706412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7A7E-D955-4BD2-8561-DB334AB7342D}"/>
              </a:ext>
            </a:extLst>
          </p:cNvPr>
          <p:cNvSpPr>
            <a:spLocks noGrp="1"/>
          </p:cNvSpPr>
          <p:nvPr>
            <p:ph type="title"/>
          </p:nvPr>
        </p:nvSpPr>
        <p:spPr/>
        <p:txBody>
          <a:bodyPr>
            <a:normAutofit fontScale="90000"/>
          </a:bodyPr>
          <a:lstStyle/>
          <a:p>
            <a:r>
              <a:rPr lang="en-US" dirty="0"/>
              <a:t>Technology in PT and OT: Pain management</a:t>
            </a:r>
          </a:p>
        </p:txBody>
      </p:sp>
      <p:sp>
        <p:nvSpPr>
          <p:cNvPr id="4" name="Content Placeholder 3">
            <a:extLst>
              <a:ext uri="{FF2B5EF4-FFF2-40B4-BE49-F238E27FC236}">
                <a16:creationId xmlns:a16="http://schemas.microsoft.com/office/drawing/2014/main" id="{7BB2809D-1111-44C0-8125-CB37DFAB6154}"/>
              </a:ext>
            </a:extLst>
          </p:cNvPr>
          <p:cNvSpPr>
            <a:spLocks noGrp="1"/>
          </p:cNvSpPr>
          <p:nvPr>
            <p:ph sz="half" idx="1"/>
          </p:nvPr>
        </p:nvSpPr>
        <p:spPr/>
        <p:txBody>
          <a:bodyPr>
            <a:normAutofit fontScale="92500"/>
          </a:bodyPr>
          <a:lstStyle/>
          <a:p>
            <a:r>
              <a:rPr lang="en-US" dirty="0"/>
              <a:t>Virtual Reality</a:t>
            </a:r>
          </a:p>
          <a:p>
            <a:pPr lvl="1"/>
            <a:r>
              <a:rPr lang="en-US" dirty="0"/>
              <a:t>Uses:</a:t>
            </a:r>
          </a:p>
          <a:p>
            <a:pPr lvl="2"/>
            <a:r>
              <a:rPr lang="en-US" dirty="0"/>
              <a:t>Reduce pre-op anxiety in TKA</a:t>
            </a:r>
          </a:p>
          <a:p>
            <a:pPr lvl="2"/>
            <a:r>
              <a:rPr lang="en-US" dirty="0"/>
              <a:t>Reduce procedural pain in pediatrics</a:t>
            </a:r>
          </a:p>
          <a:p>
            <a:pPr lvl="2"/>
            <a:r>
              <a:rPr lang="en-US" dirty="0"/>
              <a:t>Limited long term benefit after sessions end in chronic neuropathic pain in some studies</a:t>
            </a:r>
          </a:p>
          <a:p>
            <a:pPr lvl="2"/>
            <a:r>
              <a:rPr lang="en-US" dirty="0"/>
              <a:t>Veterans with chronic low back pain</a:t>
            </a:r>
          </a:p>
          <a:p>
            <a:pPr lvl="2"/>
            <a:r>
              <a:rPr lang="en-US" dirty="0"/>
              <a:t>Dressing changes in burn patients</a:t>
            </a:r>
          </a:p>
          <a:p>
            <a:pPr lvl="1"/>
            <a:r>
              <a:rPr lang="en-US" dirty="0"/>
              <a:t>Those were all studies from a 12 month stretch (first two pages on google scholar, I skipped the weird ones).</a:t>
            </a:r>
          </a:p>
          <a:p>
            <a:endParaRPr lang="en-US" dirty="0"/>
          </a:p>
        </p:txBody>
      </p:sp>
      <p:pic>
        <p:nvPicPr>
          <p:cNvPr id="6" name="Content Placeholder 5">
            <a:extLst>
              <a:ext uri="{FF2B5EF4-FFF2-40B4-BE49-F238E27FC236}">
                <a16:creationId xmlns:a16="http://schemas.microsoft.com/office/drawing/2014/main" id="{0671626E-A614-405A-B809-373EF1D3981D}"/>
              </a:ext>
            </a:extLst>
          </p:cNvPr>
          <p:cNvPicPr>
            <a:picLocks noGrp="1" noChangeAspect="1"/>
          </p:cNvPicPr>
          <p:nvPr>
            <p:ph sz="half" idx="2"/>
          </p:nvPr>
        </p:nvPicPr>
        <p:blipFill>
          <a:blip r:embed="rId2"/>
          <a:stretch>
            <a:fillRect/>
          </a:stretch>
        </p:blipFill>
        <p:spPr>
          <a:xfrm>
            <a:off x="6446044" y="2724944"/>
            <a:ext cx="4781550" cy="2552700"/>
          </a:xfrm>
          <a:prstGeom prst="rect">
            <a:avLst/>
          </a:prstGeom>
        </p:spPr>
      </p:pic>
    </p:spTree>
    <p:extLst>
      <p:ext uri="{BB962C8B-B14F-4D97-AF65-F5344CB8AC3E}">
        <p14:creationId xmlns:p14="http://schemas.microsoft.com/office/powerpoint/2010/main" val="693120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6E006B-AEBD-4218-B36A-B4E3BCC36465}"/>
              </a:ext>
            </a:extLst>
          </p:cNvPr>
          <p:cNvSpPr>
            <a:spLocks noGrp="1"/>
          </p:cNvSpPr>
          <p:nvPr>
            <p:ph type="title"/>
          </p:nvPr>
        </p:nvSpPr>
        <p:spPr/>
        <p:txBody>
          <a:bodyPr/>
          <a:lstStyle/>
          <a:p>
            <a:r>
              <a:rPr lang="en-US" dirty="0"/>
              <a:t>Strength and Exercise</a:t>
            </a:r>
          </a:p>
        </p:txBody>
      </p:sp>
      <p:sp>
        <p:nvSpPr>
          <p:cNvPr id="6" name="Content Placeholder 5">
            <a:extLst>
              <a:ext uri="{FF2B5EF4-FFF2-40B4-BE49-F238E27FC236}">
                <a16:creationId xmlns:a16="http://schemas.microsoft.com/office/drawing/2014/main" id="{C5320D4F-2EC0-4AC6-B41F-7F89D81AC3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1647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5BE3-2756-4C4B-BC13-CD1DF3D5719A}"/>
              </a:ext>
            </a:extLst>
          </p:cNvPr>
          <p:cNvSpPr>
            <a:spLocks noGrp="1"/>
          </p:cNvSpPr>
          <p:nvPr>
            <p:ph type="title"/>
          </p:nvPr>
        </p:nvSpPr>
        <p:spPr/>
        <p:txBody>
          <a:bodyPr>
            <a:normAutofit fontScale="90000"/>
          </a:bodyPr>
          <a:lstStyle/>
          <a:p>
            <a:r>
              <a:rPr lang="en-US" dirty="0"/>
              <a:t>Technology in therapy: strength/exercise</a:t>
            </a:r>
          </a:p>
        </p:txBody>
      </p:sp>
      <p:sp>
        <p:nvSpPr>
          <p:cNvPr id="4" name="Content Placeholder 3">
            <a:extLst>
              <a:ext uri="{FF2B5EF4-FFF2-40B4-BE49-F238E27FC236}">
                <a16:creationId xmlns:a16="http://schemas.microsoft.com/office/drawing/2014/main" id="{343B754D-286A-4EC2-A022-85DFD5A7EF50}"/>
              </a:ext>
            </a:extLst>
          </p:cNvPr>
          <p:cNvSpPr>
            <a:spLocks noGrp="1"/>
          </p:cNvSpPr>
          <p:nvPr>
            <p:ph sz="half" idx="1"/>
          </p:nvPr>
        </p:nvSpPr>
        <p:spPr/>
        <p:txBody>
          <a:bodyPr>
            <a:normAutofit/>
          </a:bodyPr>
          <a:lstStyle/>
          <a:p>
            <a:r>
              <a:rPr lang="en-US" dirty="0"/>
              <a:t>SPEECH THERAPY!</a:t>
            </a:r>
          </a:p>
          <a:p>
            <a:r>
              <a:rPr lang="en-US" dirty="0"/>
              <a:t>Synchrony</a:t>
            </a:r>
          </a:p>
          <a:p>
            <a:pPr lvl="1"/>
            <a:r>
              <a:rPr lang="en-US" dirty="0"/>
              <a:t>Like vital-stim, but good</a:t>
            </a:r>
          </a:p>
          <a:p>
            <a:pPr lvl="1"/>
            <a:r>
              <a:rPr lang="en-US" dirty="0"/>
              <a:t>Combines VR, biofeedback and e-stim to strengthen swallowing</a:t>
            </a:r>
          </a:p>
          <a:p>
            <a:pPr lvl="1"/>
            <a:r>
              <a:rPr lang="en-US" dirty="0"/>
              <a:t>Superior to vital stim because the biofeedback coordinates the active swallowing phase</a:t>
            </a:r>
          </a:p>
          <a:p>
            <a:pPr lvl="2"/>
            <a:r>
              <a:rPr lang="en-US" dirty="0"/>
              <a:t>Limits appropriate selection of patients</a:t>
            </a:r>
          </a:p>
        </p:txBody>
      </p:sp>
      <p:sp>
        <p:nvSpPr>
          <p:cNvPr id="5" name="Content Placeholder 4">
            <a:extLst>
              <a:ext uri="{FF2B5EF4-FFF2-40B4-BE49-F238E27FC236}">
                <a16:creationId xmlns:a16="http://schemas.microsoft.com/office/drawing/2014/main" id="{D7602610-FB5D-4717-A935-68B5089246BA}"/>
              </a:ext>
            </a:extLst>
          </p:cNvPr>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70414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65567-FAF3-4A13-927C-7563C15669E2}"/>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79458011-A4F0-4D92-AC50-72533F7EAC5C}"/>
              </a:ext>
            </a:extLst>
          </p:cNvPr>
          <p:cNvSpPr>
            <a:spLocks noGrp="1"/>
          </p:cNvSpPr>
          <p:nvPr>
            <p:ph idx="1"/>
          </p:nvPr>
        </p:nvSpPr>
        <p:spPr/>
        <p:txBody>
          <a:bodyPr>
            <a:normAutofit fontScale="92500" lnSpcReduction="10000"/>
          </a:bodyPr>
          <a:lstStyle/>
          <a:p>
            <a:r>
              <a:rPr lang="en-US" dirty="0"/>
              <a:t>Physiatrist</a:t>
            </a:r>
          </a:p>
          <a:p>
            <a:pPr lvl="1"/>
            <a:r>
              <a:rPr lang="en-US" dirty="0"/>
              <a:t>Residency at Schwab Rehabilitation, Chicago</a:t>
            </a:r>
          </a:p>
          <a:p>
            <a:pPr lvl="1"/>
            <a:r>
              <a:rPr lang="en-US" dirty="0"/>
              <a:t>Practice Focus in Geriatric/subacute</a:t>
            </a:r>
          </a:p>
          <a:p>
            <a:r>
              <a:rPr lang="en-US" dirty="0"/>
              <a:t>CMO of Advanced Rehabilitation Care</a:t>
            </a:r>
          </a:p>
          <a:p>
            <a:r>
              <a:rPr lang="en-US" dirty="0"/>
              <a:t>Attending Physician Schwab Rehabilitation Hospital</a:t>
            </a:r>
          </a:p>
          <a:p>
            <a:r>
              <a:rPr lang="en-US" dirty="0"/>
              <a:t>In 13 years, I’ve logged about 8,000 hours of World of Warcraft </a:t>
            </a:r>
          </a:p>
          <a:p>
            <a:pPr lvl="1"/>
            <a:r>
              <a:rPr lang="en-US" dirty="0"/>
              <a:t>technology expert?</a:t>
            </a:r>
          </a:p>
          <a:p>
            <a:endParaRPr lang="en-US" dirty="0"/>
          </a:p>
          <a:p>
            <a:r>
              <a:rPr lang="en-US" dirty="0"/>
              <a:t>I have no financial disclosures:</a:t>
            </a:r>
          </a:p>
          <a:p>
            <a:pPr lvl="1"/>
            <a:r>
              <a:rPr lang="en-US" dirty="0"/>
              <a:t>I have no financial investment, interest or partnership in any product discussed in the lecture today</a:t>
            </a:r>
          </a:p>
        </p:txBody>
      </p:sp>
    </p:spTree>
    <p:extLst>
      <p:ext uri="{BB962C8B-B14F-4D97-AF65-F5344CB8AC3E}">
        <p14:creationId xmlns:p14="http://schemas.microsoft.com/office/powerpoint/2010/main" val="4124371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1254-C9D1-48D7-98C7-893F78EFD7A1}"/>
              </a:ext>
            </a:extLst>
          </p:cNvPr>
          <p:cNvSpPr>
            <a:spLocks noGrp="1"/>
          </p:cNvSpPr>
          <p:nvPr>
            <p:ph type="title"/>
          </p:nvPr>
        </p:nvSpPr>
        <p:spPr/>
        <p:txBody>
          <a:bodyPr/>
          <a:lstStyle/>
          <a:p>
            <a:r>
              <a:rPr lang="en-US" dirty="0"/>
              <a:t>Technology in therapy: exercise</a:t>
            </a:r>
          </a:p>
        </p:txBody>
      </p:sp>
      <p:sp>
        <p:nvSpPr>
          <p:cNvPr id="4" name="Content Placeholder 3">
            <a:extLst>
              <a:ext uri="{FF2B5EF4-FFF2-40B4-BE49-F238E27FC236}">
                <a16:creationId xmlns:a16="http://schemas.microsoft.com/office/drawing/2014/main" id="{AC2D0C22-D7C8-42C7-9E7C-59EF4F3B0A95}"/>
              </a:ext>
            </a:extLst>
          </p:cNvPr>
          <p:cNvSpPr>
            <a:spLocks noGrp="1"/>
          </p:cNvSpPr>
          <p:nvPr>
            <p:ph sz="half" idx="1"/>
          </p:nvPr>
        </p:nvSpPr>
        <p:spPr/>
        <p:txBody>
          <a:bodyPr/>
          <a:lstStyle/>
          <a:p>
            <a:r>
              <a:rPr lang="en-US" dirty="0"/>
              <a:t>Serious games </a:t>
            </a:r>
          </a:p>
          <a:p>
            <a:pPr lvl="1"/>
            <a:r>
              <a:rPr lang="en-US" dirty="0"/>
              <a:t>Addition to conventional physical therapy</a:t>
            </a:r>
          </a:p>
          <a:p>
            <a:pPr lvl="2"/>
            <a:r>
              <a:rPr lang="en-US" dirty="0"/>
              <a:t>Patient satisfaction increases in some ortho studies</a:t>
            </a:r>
          </a:p>
          <a:p>
            <a:pPr lvl="2"/>
            <a:r>
              <a:rPr lang="en-US" dirty="0"/>
              <a:t>Some increase in treatment adherence in fracture studies</a:t>
            </a:r>
          </a:p>
          <a:p>
            <a:pPr lvl="2"/>
            <a:endParaRPr lang="en-US" dirty="0"/>
          </a:p>
        </p:txBody>
      </p:sp>
      <p:pic>
        <p:nvPicPr>
          <p:cNvPr id="6" name="Content Placeholder 5">
            <a:extLst>
              <a:ext uri="{FF2B5EF4-FFF2-40B4-BE49-F238E27FC236}">
                <a16:creationId xmlns:a16="http://schemas.microsoft.com/office/drawing/2014/main" id="{F4B35BAE-2334-4793-B3C9-826D959A1F90}"/>
              </a:ext>
            </a:extLst>
          </p:cNvPr>
          <p:cNvPicPr>
            <a:picLocks noGrp="1" noChangeAspect="1"/>
          </p:cNvPicPr>
          <p:nvPr>
            <p:ph sz="half" idx="2"/>
          </p:nvPr>
        </p:nvPicPr>
        <p:blipFill>
          <a:blip r:embed="rId2"/>
          <a:stretch>
            <a:fillRect/>
          </a:stretch>
        </p:blipFill>
        <p:spPr>
          <a:xfrm>
            <a:off x="6319838" y="2580418"/>
            <a:ext cx="5033962" cy="2841752"/>
          </a:xfrm>
          <a:prstGeom prst="rect">
            <a:avLst/>
          </a:prstGeom>
        </p:spPr>
      </p:pic>
    </p:spTree>
    <p:extLst>
      <p:ext uri="{BB962C8B-B14F-4D97-AF65-F5344CB8AC3E}">
        <p14:creationId xmlns:p14="http://schemas.microsoft.com/office/powerpoint/2010/main" val="4156058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04A0-0761-40B9-AC96-B92F53CED74E}"/>
              </a:ext>
            </a:extLst>
          </p:cNvPr>
          <p:cNvSpPr>
            <a:spLocks noGrp="1"/>
          </p:cNvSpPr>
          <p:nvPr>
            <p:ph type="title"/>
          </p:nvPr>
        </p:nvSpPr>
        <p:spPr/>
        <p:txBody>
          <a:bodyPr/>
          <a:lstStyle/>
          <a:p>
            <a:r>
              <a:rPr lang="en-US" dirty="0"/>
              <a:t>Technology in therapy: exercise</a:t>
            </a:r>
          </a:p>
        </p:txBody>
      </p:sp>
      <p:sp>
        <p:nvSpPr>
          <p:cNvPr id="4" name="Content Placeholder 3">
            <a:extLst>
              <a:ext uri="{FF2B5EF4-FFF2-40B4-BE49-F238E27FC236}">
                <a16:creationId xmlns:a16="http://schemas.microsoft.com/office/drawing/2014/main" id="{9D494002-33F1-4A1E-8743-8014FAD1915D}"/>
              </a:ext>
            </a:extLst>
          </p:cNvPr>
          <p:cNvSpPr>
            <a:spLocks noGrp="1"/>
          </p:cNvSpPr>
          <p:nvPr>
            <p:ph sz="half" idx="1"/>
          </p:nvPr>
        </p:nvSpPr>
        <p:spPr/>
        <p:txBody>
          <a:bodyPr/>
          <a:lstStyle/>
          <a:p>
            <a:r>
              <a:rPr lang="en-US" dirty="0"/>
              <a:t>Sensors</a:t>
            </a:r>
          </a:p>
          <a:p>
            <a:pPr lvl="1"/>
            <a:r>
              <a:rPr lang="en-US" dirty="0"/>
              <a:t>Used to identify specific deviations from optimal performance in some exercises (studied in single leg squat exercises)</a:t>
            </a:r>
          </a:p>
          <a:p>
            <a:pPr lvl="1"/>
            <a:r>
              <a:rPr lang="en-US" dirty="0"/>
              <a:t>Used to check completion of home exercise regimen</a:t>
            </a:r>
          </a:p>
          <a:p>
            <a:pPr lvl="2"/>
            <a:r>
              <a:rPr lang="en-US" dirty="0"/>
              <a:t>Fitbit style devices</a:t>
            </a:r>
          </a:p>
        </p:txBody>
      </p:sp>
      <p:sp>
        <p:nvSpPr>
          <p:cNvPr id="5" name="Content Placeholder 4">
            <a:extLst>
              <a:ext uri="{FF2B5EF4-FFF2-40B4-BE49-F238E27FC236}">
                <a16:creationId xmlns:a16="http://schemas.microsoft.com/office/drawing/2014/main" id="{11DA0D20-1C14-4566-B510-AC75AF39FF2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49760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C114-E80A-46AB-B9D0-49CDEB8288CF}"/>
              </a:ext>
            </a:extLst>
          </p:cNvPr>
          <p:cNvSpPr>
            <a:spLocks noGrp="1"/>
          </p:cNvSpPr>
          <p:nvPr>
            <p:ph type="title"/>
          </p:nvPr>
        </p:nvSpPr>
        <p:spPr/>
        <p:txBody>
          <a:bodyPr/>
          <a:lstStyle/>
          <a:p>
            <a:r>
              <a:rPr lang="en-US" dirty="0"/>
              <a:t>Other uses of technology</a:t>
            </a:r>
          </a:p>
        </p:txBody>
      </p:sp>
      <p:sp>
        <p:nvSpPr>
          <p:cNvPr id="3" name="Content Placeholder 2">
            <a:extLst>
              <a:ext uri="{FF2B5EF4-FFF2-40B4-BE49-F238E27FC236}">
                <a16:creationId xmlns:a16="http://schemas.microsoft.com/office/drawing/2014/main" id="{83037CDC-F422-44F2-BFAF-0BA40975347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C6E02BD-A9F6-4D1B-A00D-7FB36381C21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136400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363E-12F2-495D-965C-F760560C0A18}"/>
              </a:ext>
            </a:extLst>
          </p:cNvPr>
          <p:cNvSpPr>
            <a:spLocks noGrp="1"/>
          </p:cNvSpPr>
          <p:nvPr>
            <p:ph type="title"/>
          </p:nvPr>
        </p:nvSpPr>
        <p:spPr/>
        <p:txBody>
          <a:bodyPr>
            <a:normAutofit fontScale="90000"/>
          </a:bodyPr>
          <a:lstStyle/>
          <a:p>
            <a:r>
              <a:rPr lang="en-US" dirty="0"/>
              <a:t>Technology in therapy: a medical specialty</a:t>
            </a:r>
          </a:p>
        </p:txBody>
      </p:sp>
      <p:sp>
        <p:nvSpPr>
          <p:cNvPr id="4" name="Content Placeholder 3">
            <a:extLst>
              <a:ext uri="{FF2B5EF4-FFF2-40B4-BE49-F238E27FC236}">
                <a16:creationId xmlns:a16="http://schemas.microsoft.com/office/drawing/2014/main" id="{9ED86081-8FE2-49BB-88C2-1BF42333E78E}"/>
              </a:ext>
            </a:extLst>
          </p:cNvPr>
          <p:cNvSpPr>
            <a:spLocks noGrp="1"/>
          </p:cNvSpPr>
          <p:nvPr>
            <p:ph sz="half" idx="1"/>
          </p:nvPr>
        </p:nvSpPr>
        <p:spPr/>
        <p:txBody>
          <a:bodyPr>
            <a:normAutofit fontScale="92500"/>
          </a:bodyPr>
          <a:lstStyle/>
          <a:p>
            <a:r>
              <a:rPr lang="en-US" dirty="0"/>
              <a:t>We shouldn’t forget that PT, OT and SLP are medical specialists.</a:t>
            </a:r>
          </a:p>
          <a:p>
            <a:r>
              <a:rPr lang="en-US" dirty="0"/>
              <a:t>Documentation, meetings, continuing education hours are all burdens that we share</a:t>
            </a:r>
          </a:p>
          <a:p>
            <a:pPr lvl="1"/>
            <a:r>
              <a:rPr lang="en-US" dirty="0"/>
              <a:t>Technology can help</a:t>
            </a:r>
          </a:p>
          <a:p>
            <a:r>
              <a:rPr lang="en-US" dirty="0"/>
              <a:t>Patient satisfaction, accessing rural patients, contacting specialists, sharing information, HIPAA are all issues</a:t>
            </a:r>
          </a:p>
          <a:p>
            <a:pPr lvl="1"/>
            <a:r>
              <a:rPr lang="en-US" dirty="0"/>
              <a:t>More technology solutions</a:t>
            </a:r>
          </a:p>
        </p:txBody>
      </p:sp>
      <p:sp>
        <p:nvSpPr>
          <p:cNvPr id="5" name="Content Placeholder 4">
            <a:extLst>
              <a:ext uri="{FF2B5EF4-FFF2-40B4-BE49-F238E27FC236}">
                <a16:creationId xmlns:a16="http://schemas.microsoft.com/office/drawing/2014/main" id="{21220E05-2CD9-4B56-96F4-07DCEE10A879}"/>
              </a:ext>
            </a:extLst>
          </p:cNvPr>
          <p:cNvSpPr>
            <a:spLocks noGrp="1"/>
          </p:cNvSpPr>
          <p:nvPr>
            <p:ph sz="half" idx="2"/>
          </p:nvPr>
        </p:nvSpPr>
        <p:spPr/>
        <p:txBody>
          <a:bodyPr>
            <a:normAutofit fontScale="92500"/>
          </a:bodyPr>
          <a:lstStyle/>
          <a:p>
            <a:endParaRPr lang="en-US"/>
          </a:p>
        </p:txBody>
      </p:sp>
    </p:spTree>
    <p:extLst>
      <p:ext uri="{BB962C8B-B14F-4D97-AF65-F5344CB8AC3E}">
        <p14:creationId xmlns:p14="http://schemas.microsoft.com/office/powerpoint/2010/main" val="1231374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35561-6C79-497F-B5BE-824C465593AC}"/>
              </a:ext>
            </a:extLst>
          </p:cNvPr>
          <p:cNvSpPr>
            <a:spLocks noGrp="1"/>
          </p:cNvSpPr>
          <p:nvPr>
            <p:ph type="title"/>
          </p:nvPr>
        </p:nvSpPr>
        <p:spPr/>
        <p:txBody>
          <a:bodyPr>
            <a:normAutofit/>
          </a:bodyPr>
          <a:lstStyle/>
          <a:p>
            <a:r>
              <a:rPr lang="en-US" dirty="0"/>
              <a:t>How technology differs in therapy</a:t>
            </a:r>
          </a:p>
        </p:txBody>
      </p:sp>
      <p:sp>
        <p:nvSpPr>
          <p:cNvPr id="5" name="Content Placeholder 4">
            <a:extLst>
              <a:ext uri="{FF2B5EF4-FFF2-40B4-BE49-F238E27FC236}">
                <a16:creationId xmlns:a16="http://schemas.microsoft.com/office/drawing/2014/main" id="{EB4A0131-0816-4999-96B7-7A931F78FB8C}"/>
              </a:ext>
            </a:extLst>
          </p:cNvPr>
          <p:cNvSpPr>
            <a:spLocks noGrp="1"/>
          </p:cNvSpPr>
          <p:nvPr>
            <p:ph sz="half" idx="1"/>
          </p:nvPr>
        </p:nvSpPr>
        <p:spPr/>
        <p:txBody>
          <a:bodyPr>
            <a:normAutofit/>
          </a:bodyPr>
          <a:lstStyle/>
          <a:p>
            <a:r>
              <a:rPr lang="en-US" dirty="0"/>
              <a:t>Point of service documentation</a:t>
            </a:r>
          </a:p>
          <a:p>
            <a:pPr lvl="1"/>
            <a:r>
              <a:rPr lang="en-US" dirty="0"/>
              <a:t>iPads in the therapy gym</a:t>
            </a:r>
          </a:p>
          <a:p>
            <a:r>
              <a:rPr lang="en-US" dirty="0"/>
              <a:t>Telehealth</a:t>
            </a:r>
          </a:p>
          <a:p>
            <a:pPr lvl="1"/>
            <a:r>
              <a:rPr lang="en-US" dirty="0"/>
              <a:t>Post-discharge services for both therapy and nursing</a:t>
            </a:r>
          </a:p>
          <a:p>
            <a:pPr lvl="2"/>
            <a:r>
              <a:rPr lang="en-US" dirty="0"/>
              <a:t>“show me your exercises”</a:t>
            </a:r>
          </a:p>
          <a:p>
            <a:pPr lvl="1"/>
            <a:r>
              <a:rPr lang="en-US" dirty="0"/>
              <a:t>Accessing rural patients with less acute needs</a:t>
            </a:r>
          </a:p>
          <a:p>
            <a:pPr lvl="1"/>
            <a:r>
              <a:rPr lang="en-US" dirty="0"/>
              <a:t>Family education and training for weekend caregivers</a:t>
            </a:r>
          </a:p>
          <a:p>
            <a:pPr lvl="1"/>
            <a:r>
              <a:rPr lang="en-US" dirty="0"/>
              <a:t>Virtual home evaluations </a:t>
            </a:r>
          </a:p>
          <a:p>
            <a:pPr lvl="1"/>
            <a:endParaRPr lang="en-US" dirty="0"/>
          </a:p>
        </p:txBody>
      </p:sp>
      <p:pic>
        <p:nvPicPr>
          <p:cNvPr id="7" name="Content Placeholder 6">
            <a:extLst>
              <a:ext uri="{FF2B5EF4-FFF2-40B4-BE49-F238E27FC236}">
                <a16:creationId xmlns:a16="http://schemas.microsoft.com/office/drawing/2014/main" id="{DCC4C14C-C20B-4BEB-B7D5-288366D556DE}"/>
              </a:ext>
            </a:extLst>
          </p:cNvPr>
          <p:cNvPicPr>
            <a:picLocks noGrp="1" noChangeAspect="1"/>
          </p:cNvPicPr>
          <p:nvPr>
            <p:ph sz="half" idx="2"/>
          </p:nvPr>
        </p:nvPicPr>
        <p:blipFill>
          <a:blip r:embed="rId2"/>
          <a:stretch>
            <a:fillRect/>
          </a:stretch>
        </p:blipFill>
        <p:spPr>
          <a:xfrm>
            <a:off x="6319838" y="2857212"/>
            <a:ext cx="5033962" cy="2288164"/>
          </a:xfrm>
          <a:prstGeom prst="rect">
            <a:avLst/>
          </a:prstGeom>
        </p:spPr>
      </p:pic>
    </p:spTree>
    <p:extLst>
      <p:ext uri="{BB962C8B-B14F-4D97-AF65-F5344CB8AC3E}">
        <p14:creationId xmlns:p14="http://schemas.microsoft.com/office/powerpoint/2010/main" val="2026788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52757-A9D8-401E-91BB-1B88DE0901DF}"/>
              </a:ext>
            </a:extLst>
          </p:cNvPr>
          <p:cNvSpPr>
            <a:spLocks noGrp="1"/>
          </p:cNvSpPr>
          <p:nvPr>
            <p:ph type="title"/>
          </p:nvPr>
        </p:nvSpPr>
        <p:spPr/>
        <p:txBody>
          <a:bodyPr>
            <a:normAutofit/>
          </a:bodyPr>
          <a:lstStyle/>
          <a:p>
            <a:r>
              <a:rPr lang="en-US" dirty="0"/>
              <a:t>How technology differs in therapy</a:t>
            </a:r>
          </a:p>
        </p:txBody>
      </p:sp>
      <p:sp>
        <p:nvSpPr>
          <p:cNvPr id="5" name="Content Placeholder 4">
            <a:extLst>
              <a:ext uri="{FF2B5EF4-FFF2-40B4-BE49-F238E27FC236}">
                <a16:creationId xmlns:a16="http://schemas.microsoft.com/office/drawing/2014/main" id="{6E8EA333-6E27-43EC-B729-4DB825D6F1CA}"/>
              </a:ext>
            </a:extLst>
          </p:cNvPr>
          <p:cNvSpPr>
            <a:spLocks noGrp="1"/>
          </p:cNvSpPr>
          <p:nvPr>
            <p:ph sz="half" idx="1"/>
          </p:nvPr>
        </p:nvSpPr>
        <p:spPr/>
        <p:txBody>
          <a:bodyPr>
            <a:normAutofit lnSpcReduction="10000"/>
          </a:bodyPr>
          <a:lstStyle/>
          <a:p>
            <a:r>
              <a:rPr lang="en-US" dirty="0"/>
              <a:t>Scheduling and staffing</a:t>
            </a:r>
          </a:p>
          <a:p>
            <a:pPr lvl="1"/>
            <a:r>
              <a:rPr lang="en-US" dirty="0"/>
              <a:t>Not shiftwork like nursing</a:t>
            </a:r>
          </a:p>
          <a:p>
            <a:pPr lvl="1"/>
            <a:r>
              <a:rPr lang="en-US" dirty="0"/>
              <a:t>Not rounding like physician</a:t>
            </a:r>
          </a:p>
          <a:p>
            <a:pPr lvl="1"/>
            <a:r>
              <a:rPr lang="en-US" dirty="0"/>
              <a:t>1 on 1 with a patient for big blocks of time</a:t>
            </a:r>
          </a:p>
          <a:p>
            <a:pPr lvl="2"/>
            <a:r>
              <a:rPr lang="en-US" dirty="0"/>
              <a:t>Prone to patient cancelations</a:t>
            </a:r>
          </a:p>
          <a:p>
            <a:pPr lvl="3"/>
            <a:r>
              <a:rPr lang="en-US" dirty="0"/>
              <a:t>Testing</a:t>
            </a:r>
          </a:p>
          <a:p>
            <a:pPr lvl="3"/>
            <a:r>
              <a:rPr lang="en-US" dirty="0"/>
              <a:t>Appointments</a:t>
            </a:r>
          </a:p>
          <a:p>
            <a:pPr lvl="3"/>
            <a:r>
              <a:rPr lang="en-US" dirty="0"/>
              <a:t>Illness/’maybe a DVT’</a:t>
            </a:r>
          </a:p>
          <a:p>
            <a:pPr lvl="4"/>
            <a:r>
              <a:rPr lang="en-US" dirty="0"/>
              <a:t>Narrator: ”it’s not a DVT”</a:t>
            </a:r>
          </a:p>
          <a:p>
            <a:pPr lvl="3"/>
            <a:r>
              <a:rPr lang="en-US" dirty="0"/>
              <a:t>Patient preference</a:t>
            </a:r>
          </a:p>
          <a:p>
            <a:pPr lvl="2"/>
            <a:r>
              <a:rPr lang="en-US" dirty="0"/>
              <a:t>Dynamic scheduling allows better use of time</a:t>
            </a:r>
          </a:p>
        </p:txBody>
      </p:sp>
      <p:sp>
        <p:nvSpPr>
          <p:cNvPr id="6" name="Content Placeholder 5">
            <a:extLst>
              <a:ext uri="{FF2B5EF4-FFF2-40B4-BE49-F238E27FC236}">
                <a16:creationId xmlns:a16="http://schemas.microsoft.com/office/drawing/2014/main" id="{A198974C-491C-4372-A828-0BC73E7A706E}"/>
              </a:ext>
            </a:extLst>
          </p:cNvPr>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1429897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0E44C-7498-4CB1-9E2A-7E1E12EC0327}"/>
              </a:ext>
            </a:extLst>
          </p:cNvPr>
          <p:cNvSpPr>
            <a:spLocks noGrp="1"/>
          </p:cNvSpPr>
          <p:nvPr>
            <p:ph type="title"/>
          </p:nvPr>
        </p:nvSpPr>
        <p:spPr/>
        <p:txBody>
          <a:bodyPr>
            <a:normAutofit fontScale="90000"/>
          </a:bodyPr>
          <a:lstStyle/>
          <a:p>
            <a:r>
              <a:rPr lang="en-US" dirty="0"/>
              <a:t>How technology interfaces with geriatrics</a:t>
            </a:r>
          </a:p>
        </p:txBody>
      </p:sp>
      <p:sp>
        <p:nvSpPr>
          <p:cNvPr id="5" name="Content Placeholder 4">
            <a:extLst>
              <a:ext uri="{FF2B5EF4-FFF2-40B4-BE49-F238E27FC236}">
                <a16:creationId xmlns:a16="http://schemas.microsoft.com/office/drawing/2014/main" id="{9C4209C5-3886-4151-9ABF-5FAFE8FA0E77}"/>
              </a:ext>
            </a:extLst>
          </p:cNvPr>
          <p:cNvSpPr>
            <a:spLocks noGrp="1"/>
          </p:cNvSpPr>
          <p:nvPr>
            <p:ph sz="half" idx="1"/>
          </p:nvPr>
        </p:nvSpPr>
        <p:spPr/>
        <p:txBody>
          <a:bodyPr/>
          <a:lstStyle/>
          <a:p>
            <a:r>
              <a:rPr lang="en-US" dirty="0"/>
              <a:t>Several 2017 studies show lower adherence to self-guided exercise programs with exergames than with other minimally supervised  programs. </a:t>
            </a:r>
          </a:p>
          <a:p>
            <a:endParaRPr lang="en-US" dirty="0"/>
          </a:p>
        </p:txBody>
      </p:sp>
      <p:sp>
        <p:nvSpPr>
          <p:cNvPr id="6" name="Content Placeholder 5">
            <a:extLst>
              <a:ext uri="{FF2B5EF4-FFF2-40B4-BE49-F238E27FC236}">
                <a16:creationId xmlns:a16="http://schemas.microsoft.com/office/drawing/2014/main" id="{95A701AF-707B-4194-8C76-461096E14F8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268525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E5EA-D9E8-42F8-BF68-8F8AD6C39197}"/>
              </a:ext>
            </a:extLst>
          </p:cNvPr>
          <p:cNvSpPr>
            <a:spLocks noGrp="1"/>
          </p:cNvSpPr>
          <p:nvPr>
            <p:ph type="title"/>
          </p:nvPr>
        </p:nvSpPr>
        <p:spPr/>
        <p:txBody>
          <a:bodyPr>
            <a:normAutofit fontScale="90000"/>
          </a:bodyPr>
          <a:lstStyle/>
          <a:p>
            <a:r>
              <a:rPr lang="en-US" dirty="0"/>
              <a:t>How technology interfaces with geriatrics</a:t>
            </a:r>
          </a:p>
        </p:txBody>
      </p:sp>
      <p:sp>
        <p:nvSpPr>
          <p:cNvPr id="4" name="Content Placeholder 3">
            <a:extLst>
              <a:ext uri="{FF2B5EF4-FFF2-40B4-BE49-F238E27FC236}">
                <a16:creationId xmlns:a16="http://schemas.microsoft.com/office/drawing/2014/main" id="{715B61EB-B8EB-4ECD-87CD-E6169C3EBA08}"/>
              </a:ext>
            </a:extLst>
          </p:cNvPr>
          <p:cNvSpPr>
            <a:spLocks noGrp="1"/>
          </p:cNvSpPr>
          <p:nvPr>
            <p:ph sz="half" idx="1"/>
          </p:nvPr>
        </p:nvSpPr>
        <p:spPr/>
        <p:txBody>
          <a:bodyPr>
            <a:normAutofit lnSpcReduction="10000"/>
          </a:bodyPr>
          <a:lstStyle/>
          <a:p>
            <a:r>
              <a:rPr lang="en-US" dirty="0"/>
              <a:t>2015 meta-analysis of 8 studies of older adults in balance training</a:t>
            </a:r>
          </a:p>
          <a:p>
            <a:pPr lvl="1"/>
            <a:r>
              <a:rPr lang="en-US" dirty="0"/>
              <a:t>More improvement in Wii groups than in control groups</a:t>
            </a:r>
          </a:p>
          <a:p>
            <a:r>
              <a:rPr lang="en-US" dirty="0"/>
              <a:t>2017 analysis shows active video games during rehabilitation showed positive effects on rehab outcomes, but may not be superior to standard rehab protocol</a:t>
            </a:r>
          </a:p>
        </p:txBody>
      </p:sp>
      <p:sp>
        <p:nvSpPr>
          <p:cNvPr id="5" name="Content Placeholder 4">
            <a:extLst>
              <a:ext uri="{FF2B5EF4-FFF2-40B4-BE49-F238E27FC236}">
                <a16:creationId xmlns:a16="http://schemas.microsoft.com/office/drawing/2014/main" id="{F92534A5-7CF7-4E9A-B0A0-E1A9CC5F0ECF}"/>
              </a:ext>
            </a:extLst>
          </p:cNvPr>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2814518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680C-BEF6-4CFB-8B58-F1759E4AC681}"/>
              </a:ext>
            </a:extLst>
          </p:cNvPr>
          <p:cNvSpPr>
            <a:spLocks noGrp="1"/>
          </p:cNvSpPr>
          <p:nvPr>
            <p:ph type="title"/>
          </p:nvPr>
        </p:nvSpPr>
        <p:spPr/>
        <p:txBody>
          <a:bodyPr>
            <a:normAutofit fontScale="90000"/>
          </a:bodyPr>
          <a:lstStyle/>
          <a:p>
            <a:r>
              <a:rPr lang="en-US" dirty="0"/>
              <a:t>How technology interfaces with geriatrics</a:t>
            </a:r>
          </a:p>
        </p:txBody>
      </p:sp>
      <p:sp>
        <p:nvSpPr>
          <p:cNvPr id="4" name="Content Placeholder 3">
            <a:extLst>
              <a:ext uri="{FF2B5EF4-FFF2-40B4-BE49-F238E27FC236}">
                <a16:creationId xmlns:a16="http://schemas.microsoft.com/office/drawing/2014/main" id="{2BCC062C-72AE-47D0-9F6F-3E972E60680A}"/>
              </a:ext>
            </a:extLst>
          </p:cNvPr>
          <p:cNvSpPr>
            <a:spLocks noGrp="1"/>
          </p:cNvSpPr>
          <p:nvPr>
            <p:ph sz="half" idx="1"/>
          </p:nvPr>
        </p:nvSpPr>
        <p:spPr/>
        <p:txBody>
          <a:bodyPr/>
          <a:lstStyle/>
          <a:p>
            <a:r>
              <a:rPr lang="en-US" dirty="0"/>
              <a:t>Use of the Wii was shown to reduce pain during activity in 2010 study</a:t>
            </a:r>
          </a:p>
          <a:p>
            <a:r>
              <a:rPr lang="en-US" dirty="0"/>
              <a:t>Increased patient compliance with VR based therapy sessions.</a:t>
            </a:r>
          </a:p>
          <a:p>
            <a:endParaRPr lang="en-US" dirty="0"/>
          </a:p>
        </p:txBody>
      </p:sp>
      <p:sp>
        <p:nvSpPr>
          <p:cNvPr id="5" name="Content Placeholder 4">
            <a:extLst>
              <a:ext uri="{FF2B5EF4-FFF2-40B4-BE49-F238E27FC236}">
                <a16:creationId xmlns:a16="http://schemas.microsoft.com/office/drawing/2014/main" id="{71F2E462-9A87-4945-A196-CD5C8AA102C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18851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89C4-2AF4-4DBE-92AC-3529F128A5ED}"/>
              </a:ext>
            </a:extLst>
          </p:cNvPr>
          <p:cNvSpPr>
            <a:spLocks noGrp="1"/>
          </p:cNvSpPr>
          <p:nvPr>
            <p:ph type="title"/>
          </p:nvPr>
        </p:nvSpPr>
        <p:spPr/>
        <p:txBody>
          <a:bodyPr>
            <a:normAutofit fontScale="90000"/>
          </a:bodyPr>
          <a:lstStyle/>
          <a:p>
            <a:r>
              <a:rPr lang="en-US" dirty="0"/>
              <a:t>How technology interfaces with geriatrics</a:t>
            </a:r>
          </a:p>
        </p:txBody>
      </p:sp>
      <p:sp>
        <p:nvSpPr>
          <p:cNvPr id="4" name="Content Placeholder 3">
            <a:extLst>
              <a:ext uri="{FF2B5EF4-FFF2-40B4-BE49-F238E27FC236}">
                <a16:creationId xmlns:a16="http://schemas.microsoft.com/office/drawing/2014/main" id="{4A0ED4F9-34C5-48F8-A5B6-AD14674FBA9D}"/>
              </a:ext>
            </a:extLst>
          </p:cNvPr>
          <p:cNvSpPr>
            <a:spLocks noGrp="1"/>
          </p:cNvSpPr>
          <p:nvPr>
            <p:ph sz="half" idx="1"/>
          </p:nvPr>
        </p:nvSpPr>
        <p:spPr/>
        <p:txBody>
          <a:bodyPr/>
          <a:lstStyle/>
          <a:p>
            <a:r>
              <a:rPr lang="en-US" dirty="0"/>
              <a:t>What can we learn from the data above?</a:t>
            </a:r>
          </a:p>
          <a:p>
            <a:r>
              <a:rPr lang="en-US" dirty="0"/>
              <a:t>Is the data conflicting?</a:t>
            </a:r>
          </a:p>
          <a:p>
            <a:endParaRPr lang="en-US" dirty="0"/>
          </a:p>
          <a:p>
            <a:r>
              <a:rPr lang="en-US" dirty="0"/>
              <a:t>It is important to remember the distinction between a digital native and a digital immigrant.</a:t>
            </a:r>
          </a:p>
        </p:txBody>
      </p:sp>
      <p:sp>
        <p:nvSpPr>
          <p:cNvPr id="5" name="Content Placeholder 4">
            <a:extLst>
              <a:ext uri="{FF2B5EF4-FFF2-40B4-BE49-F238E27FC236}">
                <a16:creationId xmlns:a16="http://schemas.microsoft.com/office/drawing/2014/main" id="{0FFA64DC-B58A-4FB1-99F1-BDFA384D6C4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59953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9DE8-D4E3-4582-A5DC-A7DC2E69D16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DAC3307-9177-463D-BAA1-A79735318CA1}"/>
              </a:ext>
            </a:extLst>
          </p:cNvPr>
          <p:cNvSpPr>
            <a:spLocks noGrp="1"/>
          </p:cNvSpPr>
          <p:nvPr>
            <p:ph idx="1"/>
          </p:nvPr>
        </p:nvSpPr>
        <p:spPr/>
        <p:txBody>
          <a:bodyPr/>
          <a:lstStyle/>
          <a:p>
            <a:r>
              <a:rPr lang="en-US" dirty="0"/>
              <a:t>Review the newest and most popular technologies for</a:t>
            </a:r>
          </a:p>
          <a:p>
            <a:pPr lvl="1"/>
            <a:r>
              <a:rPr lang="en-US" dirty="0"/>
              <a:t>PT and OT</a:t>
            </a:r>
          </a:p>
          <a:p>
            <a:pPr lvl="1"/>
            <a:r>
              <a:rPr lang="en-US" dirty="0"/>
              <a:t>Speech therapy</a:t>
            </a:r>
          </a:p>
          <a:p>
            <a:r>
              <a:rPr lang="en-US" dirty="0"/>
              <a:t>Discuss the ways technology interfaces with geriatrics</a:t>
            </a:r>
          </a:p>
          <a:p>
            <a:r>
              <a:rPr lang="en-US" dirty="0"/>
              <a:t>Examine how appropriate technologies can be used in a SNF setting</a:t>
            </a:r>
          </a:p>
        </p:txBody>
      </p:sp>
    </p:spTree>
    <p:extLst>
      <p:ext uri="{BB962C8B-B14F-4D97-AF65-F5344CB8AC3E}">
        <p14:creationId xmlns:p14="http://schemas.microsoft.com/office/powerpoint/2010/main" val="1596828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7713-27A2-4FEC-A1FF-BDC010AB2F83}"/>
              </a:ext>
            </a:extLst>
          </p:cNvPr>
          <p:cNvSpPr>
            <a:spLocks noGrp="1"/>
          </p:cNvSpPr>
          <p:nvPr>
            <p:ph type="title"/>
          </p:nvPr>
        </p:nvSpPr>
        <p:spPr/>
        <p:txBody>
          <a:bodyPr>
            <a:normAutofit fontScale="90000"/>
          </a:bodyPr>
          <a:lstStyle/>
          <a:p>
            <a:r>
              <a:rPr lang="en-US" dirty="0"/>
              <a:t>How technology interfaces with geriatrics</a:t>
            </a:r>
          </a:p>
        </p:txBody>
      </p:sp>
      <p:sp>
        <p:nvSpPr>
          <p:cNvPr id="3" name="Content Placeholder 2">
            <a:extLst>
              <a:ext uri="{FF2B5EF4-FFF2-40B4-BE49-F238E27FC236}">
                <a16:creationId xmlns:a16="http://schemas.microsoft.com/office/drawing/2014/main" id="{3EB2734C-F399-452F-9811-E7D5D76438FD}"/>
              </a:ext>
            </a:extLst>
          </p:cNvPr>
          <p:cNvSpPr>
            <a:spLocks noGrp="1"/>
          </p:cNvSpPr>
          <p:nvPr>
            <p:ph idx="1"/>
          </p:nvPr>
        </p:nvSpPr>
        <p:spPr/>
        <p:txBody>
          <a:bodyPr>
            <a:normAutofit/>
          </a:bodyPr>
          <a:lstStyle/>
          <a:p>
            <a:r>
              <a:rPr lang="en-US" dirty="0"/>
              <a:t>Opinions on how to interface with technology differs</a:t>
            </a:r>
          </a:p>
          <a:p>
            <a:r>
              <a:rPr lang="en-US" dirty="0"/>
              <a:t>Using technology as a part of social interaction in the presence of another person is one approach</a:t>
            </a:r>
          </a:p>
          <a:p>
            <a:r>
              <a:rPr lang="en-US" dirty="0"/>
              <a:t>Using technology as a way to interface with a person from a distance is a different approach</a:t>
            </a:r>
          </a:p>
          <a:p>
            <a:endParaRPr lang="en-US" dirty="0"/>
          </a:p>
          <a:p>
            <a:r>
              <a:rPr lang="en-US" dirty="0"/>
              <a:t>People are not equally satisfied with both approaches</a:t>
            </a:r>
          </a:p>
          <a:p>
            <a:r>
              <a:rPr lang="en-US" dirty="0"/>
              <a:t>This is partially a generational issue. </a:t>
            </a:r>
          </a:p>
        </p:txBody>
      </p:sp>
    </p:spTree>
    <p:extLst>
      <p:ext uri="{BB962C8B-B14F-4D97-AF65-F5344CB8AC3E}">
        <p14:creationId xmlns:p14="http://schemas.microsoft.com/office/powerpoint/2010/main" val="2426650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2DD3F95-DC53-44B4-922B-589D304E39F3}"/>
              </a:ext>
            </a:extLst>
          </p:cNvPr>
          <p:cNvPicPr>
            <a:picLocks noGrp="1" noChangeAspect="1"/>
          </p:cNvPicPr>
          <p:nvPr>
            <p:ph idx="4294967295"/>
          </p:nvPr>
        </p:nvPicPr>
        <p:blipFill>
          <a:blip r:embed="rId2"/>
          <a:stretch>
            <a:fillRect/>
          </a:stretch>
        </p:blipFill>
        <p:spPr>
          <a:xfrm>
            <a:off x="935037" y="96837"/>
            <a:ext cx="10321925" cy="6664325"/>
          </a:xfrm>
          <a:prstGeom prst="rect">
            <a:avLst/>
          </a:prstGeom>
        </p:spPr>
      </p:pic>
    </p:spTree>
    <p:extLst>
      <p:ext uri="{BB962C8B-B14F-4D97-AF65-F5344CB8AC3E}">
        <p14:creationId xmlns:p14="http://schemas.microsoft.com/office/powerpoint/2010/main" val="375400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8813-5965-4D28-B1A0-1EDB553D2F36}"/>
              </a:ext>
            </a:extLst>
          </p:cNvPr>
          <p:cNvSpPr>
            <a:spLocks noGrp="1"/>
          </p:cNvSpPr>
          <p:nvPr>
            <p:ph type="title"/>
          </p:nvPr>
        </p:nvSpPr>
        <p:spPr/>
        <p:txBody>
          <a:bodyPr>
            <a:normAutofit fontScale="90000"/>
          </a:bodyPr>
          <a:lstStyle/>
          <a:p>
            <a:r>
              <a:rPr lang="en-US" dirty="0"/>
              <a:t>How technology interfaces with geriatrics</a:t>
            </a:r>
          </a:p>
        </p:txBody>
      </p:sp>
      <p:sp>
        <p:nvSpPr>
          <p:cNvPr id="4" name="Content Placeholder 3">
            <a:extLst>
              <a:ext uri="{FF2B5EF4-FFF2-40B4-BE49-F238E27FC236}">
                <a16:creationId xmlns:a16="http://schemas.microsoft.com/office/drawing/2014/main" id="{18358301-F405-4290-BB3B-722E54D62745}"/>
              </a:ext>
            </a:extLst>
          </p:cNvPr>
          <p:cNvSpPr>
            <a:spLocks noGrp="1"/>
          </p:cNvSpPr>
          <p:nvPr>
            <p:ph sz="half" idx="1"/>
          </p:nvPr>
        </p:nvSpPr>
        <p:spPr/>
        <p:txBody>
          <a:bodyPr>
            <a:normAutofit/>
          </a:bodyPr>
          <a:lstStyle/>
          <a:p>
            <a:r>
              <a:rPr lang="en-US" dirty="0"/>
              <a:t>The problem I see is that many of the studies are looking to replace an interaction that the subjects have repeatedly reported is important to their satisfaction</a:t>
            </a:r>
          </a:p>
          <a:p>
            <a:pPr lvl="1"/>
            <a:r>
              <a:rPr lang="en-US" dirty="0"/>
              <a:t>Then the studies report a reduced response </a:t>
            </a:r>
          </a:p>
          <a:p>
            <a:pPr lvl="2"/>
            <a:r>
              <a:rPr lang="en-US" dirty="0"/>
              <a:t>From an activity that requires significant active participation</a:t>
            </a:r>
          </a:p>
        </p:txBody>
      </p:sp>
      <p:pic>
        <p:nvPicPr>
          <p:cNvPr id="6" name="Content Placeholder 5">
            <a:extLst>
              <a:ext uri="{FF2B5EF4-FFF2-40B4-BE49-F238E27FC236}">
                <a16:creationId xmlns:a16="http://schemas.microsoft.com/office/drawing/2014/main" id="{A87B7BDE-1770-416F-B765-53DE85845644}"/>
              </a:ext>
            </a:extLst>
          </p:cNvPr>
          <p:cNvPicPr>
            <a:picLocks noGrp="1" noChangeAspect="1"/>
          </p:cNvPicPr>
          <p:nvPr>
            <p:ph sz="half" idx="2"/>
          </p:nvPr>
        </p:nvPicPr>
        <p:blipFill>
          <a:blip r:embed="rId2"/>
          <a:stretch>
            <a:fillRect/>
          </a:stretch>
        </p:blipFill>
        <p:spPr>
          <a:xfrm>
            <a:off x="6606972" y="2749299"/>
            <a:ext cx="4746828" cy="2503990"/>
          </a:xfrm>
          <a:prstGeom prst="rect">
            <a:avLst/>
          </a:prstGeom>
        </p:spPr>
      </p:pic>
    </p:spTree>
    <p:extLst>
      <p:ext uri="{BB962C8B-B14F-4D97-AF65-F5344CB8AC3E}">
        <p14:creationId xmlns:p14="http://schemas.microsoft.com/office/powerpoint/2010/main" val="3432481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1B2B-426C-4422-986E-7054C7763C0E}"/>
              </a:ext>
            </a:extLst>
          </p:cNvPr>
          <p:cNvSpPr>
            <a:spLocks noGrp="1"/>
          </p:cNvSpPr>
          <p:nvPr>
            <p:ph type="title"/>
          </p:nvPr>
        </p:nvSpPr>
        <p:spPr/>
        <p:txBody>
          <a:bodyPr>
            <a:normAutofit fontScale="90000"/>
          </a:bodyPr>
          <a:lstStyle/>
          <a:p>
            <a:r>
              <a:rPr lang="en-US" dirty="0"/>
              <a:t>How technology interfaces with geriatrics</a:t>
            </a:r>
          </a:p>
        </p:txBody>
      </p:sp>
      <p:sp>
        <p:nvSpPr>
          <p:cNvPr id="4" name="Content Placeholder 3">
            <a:extLst>
              <a:ext uri="{FF2B5EF4-FFF2-40B4-BE49-F238E27FC236}">
                <a16:creationId xmlns:a16="http://schemas.microsoft.com/office/drawing/2014/main" id="{CE19576A-DC44-4FC4-95DF-26D3766C3F97}"/>
              </a:ext>
            </a:extLst>
          </p:cNvPr>
          <p:cNvSpPr>
            <a:spLocks noGrp="1"/>
          </p:cNvSpPr>
          <p:nvPr>
            <p:ph sz="half" idx="1"/>
          </p:nvPr>
        </p:nvSpPr>
        <p:spPr/>
        <p:txBody>
          <a:bodyPr>
            <a:normAutofit/>
          </a:bodyPr>
          <a:lstStyle/>
          <a:p>
            <a:r>
              <a:rPr lang="en-US" dirty="0"/>
              <a:t>How I approach a problem with research and novel technology</a:t>
            </a:r>
          </a:p>
          <a:p>
            <a:pPr lvl="1"/>
            <a:r>
              <a:rPr lang="en-US" dirty="0"/>
              <a:t>Is the technology accessible?</a:t>
            </a:r>
          </a:p>
          <a:p>
            <a:pPr lvl="1"/>
            <a:r>
              <a:rPr lang="en-US" dirty="0"/>
              <a:t>Can I replicate the study protocol is a meaningful way?</a:t>
            </a:r>
          </a:p>
          <a:p>
            <a:pPr lvl="2"/>
            <a:r>
              <a:rPr lang="en-US" dirty="0"/>
              <a:t>Can I do the things that mattered to achieve the goal that I am looking for?</a:t>
            </a:r>
          </a:p>
          <a:p>
            <a:pPr lvl="1"/>
            <a:r>
              <a:rPr lang="en-US" dirty="0"/>
              <a:t>What are the risks?</a:t>
            </a:r>
          </a:p>
          <a:p>
            <a:pPr lvl="1"/>
            <a:r>
              <a:rPr lang="en-US" dirty="0"/>
              <a:t>Who does this help?</a:t>
            </a:r>
          </a:p>
        </p:txBody>
      </p:sp>
      <p:sp>
        <p:nvSpPr>
          <p:cNvPr id="5" name="Content Placeholder 4">
            <a:extLst>
              <a:ext uri="{FF2B5EF4-FFF2-40B4-BE49-F238E27FC236}">
                <a16:creationId xmlns:a16="http://schemas.microsoft.com/office/drawing/2014/main" id="{BCF0607A-6BCE-445B-AABA-8F37AE005241}"/>
              </a:ext>
            </a:extLst>
          </p:cNvPr>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1287417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E31F-A652-4BE2-B9BD-24C6A0948B7D}"/>
              </a:ext>
            </a:extLst>
          </p:cNvPr>
          <p:cNvSpPr>
            <a:spLocks noGrp="1"/>
          </p:cNvSpPr>
          <p:nvPr>
            <p:ph type="title"/>
          </p:nvPr>
        </p:nvSpPr>
        <p:spPr/>
        <p:txBody>
          <a:bodyPr>
            <a:normAutofit fontScale="90000"/>
          </a:bodyPr>
          <a:lstStyle/>
          <a:p>
            <a:r>
              <a:rPr lang="en-US" dirty="0"/>
              <a:t>Technology in Skilled Nursing Facilities</a:t>
            </a:r>
          </a:p>
        </p:txBody>
      </p:sp>
      <p:sp>
        <p:nvSpPr>
          <p:cNvPr id="4" name="Content Placeholder 3">
            <a:extLst>
              <a:ext uri="{FF2B5EF4-FFF2-40B4-BE49-F238E27FC236}">
                <a16:creationId xmlns:a16="http://schemas.microsoft.com/office/drawing/2014/main" id="{A2616EBE-4318-458F-85EC-14AF1E7514A8}"/>
              </a:ext>
            </a:extLst>
          </p:cNvPr>
          <p:cNvSpPr>
            <a:spLocks noGrp="1"/>
          </p:cNvSpPr>
          <p:nvPr>
            <p:ph sz="half" idx="1"/>
          </p:nvPr>
        </p:nvSpPr>
        <p:spPr/>
        <p:txBody>
          <a:bodyPr>
            <a:normAutofit lnSpcReduction="10000"/>
          </a:bodyPr>
          <a:lstStyle/>
          <a:p>
            <a:r>
              <a:rPr lang="en-US" dirty="0"/>
              <a:t>We get a Wii</a:t>
            </a:r>
          </a:p>
          <a:p>
            <a:pPr lvl="1"/>
            <a:r>
              <a:rPr lang="en-US" dirty="0"/>
              <a:t>we play Wii golf with some patients</a:t>
            </a:r>
          </a:p>
          <a:p>
            <a:pPr lvl="1"/>
            <a:r>
              <a:rPr lang="en-US" dirty="0"/>
              <a:t>We play Wii bowling with other patients</a:t>
            </a:r>
          </a:p>
          <a:p>
            <a:pPr lvl="1"/>
            <a:r>
              <a:rPr lang="en-US" dirty="0"/>
              <a:t>We play Wii tennis with some patients</a:t>
            </a:r>
          </a:p>
          <a:p>
            <a:pPr lvl="1"/>
            <a:r>
              <a:rPr lang="en-US" dirty="0"/>
              <a:t>We stand and play card games with some patients</a:t>
            </a:r>
          </a:p>
          <a:p>
            <a:pPr lvl="1"/>
            <a:r>
              <a:rPr lang="en-US" dirty="0"/>
              <a:t>Some folks don’t want to play at all and would rather just exercise and go back to their room and read. Which is totally ok too!</a:t>
            </a:r>
          </a:p>
        </p:txBody>
      </p:sp>
      <p:pic>
        <p:nvPicPr>
          <p:cNvPr id="6" name="Content Placeholder 5">
            <a:extLst>
              <a:ext uri="{FF2B5EF4-FFF2-40B4-BE49-F238E27FC236}">
                <a16:creationId xmlns:a16="http://schemas.microsoft.com/office/drawing/2014/main" id="{602ADF6F-8057-4B23-AB42-DCF760A73DC7}"/>
              </a:ext>
            </a:extLst>
          </p:cNvPr>
          <p:cNvPicPr>
            <a:picLocks noGrp="1" noChangeAspect="1"/>
          </p:cNvPicPr>
          <p:nvPr>
            <p:ph sz="half" idx="2"/>
          </p:nvPr>
        </p:nvPicPr>
        <p:blipFill>
          <a:blip r:embed="rId2"/>
          <a:stretch>
            <a:fillRect/>
          </a:stretch>
        </p:blipFill>
        <p:spPr>
          <a:xfrm>
            <a:off x="6839320" y="2681409"/>
            <a:ext cx="4713873" cy="2639769"/>
          </a:xfrm>
          <a:prstGeom prst="rect">
            <a:avLst/>
          </a:prstGeom>
        </p:spPr>
      </p:pic>
    </p:spTree>
    <p:extLst>
      <p:ext uri="{BB962C8B-B14F-4D97-AF65-F5344CB8AC3E}">
        <p14:creationId xmlns:p14="http://schemas.microsoft.com/office/powerpoint/2010/main" val="2627136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7B72-3DA9-4F82-A43B-8B75DA2B2DCB}"/>
              </a:ext>
            </a:extLst>
          </p:cNvPr>
          <p:cNvSpPr>
            <a:spLocks noGrp="1"/>
          </p:cNvSpPr>
          <p:nvPr>
            <p:ph type="title"/>
          </p:nvPr>
        </p:nvSpPr>
        <p:spPr/>
        <p:txBody>
          <a:bodyPr>
            <a:normAutofit fontScale="90000"/>
          </a:bodyPr>
          <a:lstStyle/>
          <a:p>
            <a:r>
              <a:rPr lang="en-US" dirty="0"/>
              <a:t>Technology in Skilled Nursing Facilities</a:t>
            </a:r>
          </a:p>
        </p:txBody>
      </p:sp>
      <p:sp>
        <p:nvSpPr>
          <p:cNvPr id="3" name="Content Placeholder 2">
            <a:extLst>
              <a:ext uri="{FF2B5EF4-FFF2-40B4-BE49-F238E27FC236}">
                <a16:creationId xmlns:a16="http://schemas.microsoft.com/office/drawing/2014/main" id="{9B0A6D53-EAE2-405E-BF71-CD346944D022}"/>
              </a:ext>
            </a:extLst>
          </p:cNvPr>
          <p:cNvSpPr>
            <a:spLocks noGrp="1"/>
          </p:cNvSpPr>
          <p:nvPr>
            <p:ph sz="half" idx="1"/>
          </p:nvPr>
        </p:nvSpPr>
        <p:spPr/>
        <p:txBody>
          <a:bodyPr/>
          <a:lstStyle/>
          <a:p>
            <a:r>
              <a:rPr lang="en-US" dirty="0"/>
              <a:t>Notice I said ‘we’</a:t>
            </a:r>
          </a:p>
          <a:p>
            <a:r>
              <a:rPr lang="en-US" dirty="0"/>
              <a:t>Best practice is to work together with a patient and the new technology</a:t>
            </a:r>
          </a:p>
          <a:p>
            <a:endParaRPr lang="en-US" dirty="0"/>
          </a:p>
        </p:txBody>
      </p:sp>
      <p:sp>
        <p:nvSpPr>
          <p:cNvPr id="4" name="Content Placeholder 3">
            <a:extLst>
              <a:ext uri="{FF2B5EF4-FFF2-40B4-BE49-F238E27FC236}">
                <a16:creationId xmlns:a16="http://schemas.microsoft.com/office/drawing/2014/main" id="{7BCFE290-61A7-40AC-9A93-43E27710AA3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90058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DE6C-FAA5-4FE3-B240-C99294923019}"/>
              </a:ext>
            </a:extLst>
          </p:cNvPr>
          <p:cNvSpPr>
            <a:spLocks noGrp="1"/>
          </p:cNvSpPr>
          <p:nvPr>
            <p:ph type="title"/>
          </p:nvPr>
        </p:nvSpPr>
        <p:spPr/>
        <p:txBody>
          <a:bodyPr/>
          <a:lstStyle/>
          <a:p>
            <a:r>
              <a:rPr lang="en-US" dirty="0"/>
              <a:t>A story from the old days</a:t>
            </a:r>
          </a:p>
        </p:txBody>
      </p:sp>
      <p:sp>
        <p:nvSpPr>
          <p:cNvPr id="3" name="Content Placeholder 2">
            <a:extLst>
              <a:ext uri="{FF2B5EF4-FFF2-40B4-BE49-F238E27FC236}">
                <a16:creationId xmlns:a16="http://schemas.microsoft.com/office/drawing/2014/main" id="{E7C2F707-3059-4E05-8AE9-6AE5DEF7A561}"/>
              </a:ext>
            </a:extLst>
          </p:cNvPr>
          <p:cNvSpPr>
            <a:spLocks noGrp="1"/>
          </p:cNvSpPr>
          <p:nvPr>
            <p:ph sz="half" idx="1"/>
          </p:nvPr>
        </p:nvSpPr>
        <p:spPr/>
        <p:txBody>
          <a:bodyPr>
            <a:normAutofit fontScale="85000" lnSpcReduction="20000"/>
          </a:bodyPr>
          <a:lstStyle/>
          <a:p>
            <a:r>
              <a:rPr lang="en-US" dirty="0"/>
              <a:t>CPM machines</a:t>
            </a:r>
          </a:p>
          <a:p>
            <a:pPr lvl="1"/>
            <a:r>
              <a:rPr lang="en-US" dirty="0"/>
              <a:t>The goal was to replace therapists after TKA with CPM machines</a:t>
            </a:r>
          </a:p>
          <a:p>
            <a:pPr lvl="1"/>
            <a:r>
              <a:rPr lang="en-US" dirty="0"/>
              <a:t>Problem?</a:t>
            </a:r>
          </a:p>
          <a:p>
            <a:pPr lvl="2"/>
            <a:r>
              <a:rPr lang="en-US" dirty="0"/>
              <a:t>Patients hated it</a:t>
            </a:r>
          </a:p>
          <a:p>
            <a:pPr lvl="3"/>
            <a:r>
              <a:rPr lang="en-US" dirty="0"/>
              <a:t>more pain</a:t>
            </a:r>
          </a:p>
          <a:p>
            <a:pPr lvl="3"/>
            <a:r>
              <a:rPr lang="en-US" dirty="0"/>
              <a:t>more difficulty with walking</a:t>
            </a:r>
          </a:p>
          <a:p>
            <a:pPr lvl="3"/>
            <a:r>
              <a:rPr lang="en-US" dirty="0"/>
              <a:t>more difficulty with ADLs dissatisfaction </a:t>
            </a:r>
          </a:p>
          <a:p>
            <a:pPr lvl="1"/>
            <a:r>
              <a:rPr lang="en-US" dirty="0"/>
              <a:t>Now the surgeons tell them to use CPM AND therapy </a:t>
            </a:r>
          </a:p>
          <a:p>
            <a:pPr lvl="2"/>
            <a:r>
              <a:rPr lang="en-US" dirty="0"/>
              <a:t>And all is well</a:t>
            </a:r>
          </a:p>
          <a:p>
            <a:r>
              <a:rPr lang="en-US" dirty="0"/>
              <a:t>Don’t replace people at fragile moments. </a:t>
            </a:r>
          </a:p>
          <a:p>
            <a:pPr lvl="1"/>
            <a:r>
              <a:rPr lang="en-US" dirty="0"/>
              <a:t>Wait until everything is calm and stabile before reducing (not eliminating) human contact.</a:t>
            </a:r>
          </a:p>
        </p:txBody>
      </p:sp>
      <p:sp>
        <p:nvSpPr>
          <p:cNvPr id="4" name="Content Placeholder 3">
            <a:extLst>
              <a:ext uri="{FF2B5EF4-FFF2-40B4-BE49-F238E27FC236}">
                <a16:creationId xmlns:a16="http://schemas.microsoft.com/office/drawing/2014/main" id="{13451552-1E9A-42ED-A436-2530244554FC}"/>
              </a:ext>
            </a:extLst>
          </p:cNvPr>
          <p:cNvSpPr>
            <a:spLocks noGrp="1"/>
          </p:cNvSpPr>
          <p:nvPr>
            <p:ph sz="half" idx="2"/>
          </p:nvPr>
        </p:nvSpPr>
        <p:spPr/>
        <p:txBody>
          <a:bodyPr>
            <a:normAutofit fontScale="85000" lnSpcReduction="20000"/>
          </a:bodyPr>
          <a:lstStyle/>
          <a:p>
            <a:endParaRPr lang="en-US"/>
          </a:p>
        </p:txBody>
      </p:sp>
    </p:spTree>
    <p:extLst>
      <p:ext uri="{BB962C8B-B14F-4D97-AF65-F5344CB8AC3E}">
        <p14:creationId xmlns:p14="http://schemas.microsoft.com/office/powerpoint/2010/main" val="1212618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001C-5597-4C4D-A4CA-27131603E080}"/>
              </a:ext>
            </a:extLst>
          </p:cNvPr>
          <p:cNvSpPr>
            <a:spLocks noGrp="1"/>
          </p:cNvSpPr>
          <p:nvPr>
            <p:ph type="title"/>
          </p:nvPr>
        </p:nvSpPr>
        <p:spPr/>
        <p:txBody>
          <a:bodyPr>
            <a:normAutofit fontScale="90000"/>
          </a:bodyPr>
          <a:lstStyle/>
          <a:p>
            <a:r>
              <a:rPr lang="en-US" dirty="0"/>
              <a:t>Technology in Skilled Nursing Facilities</a:t>
            </a:r>
          </a:p>
        </p:txBody>
      </p:sp>
      <p:sp>
        <p:nvSpPr>
          <p:cNvPr id="4" name="Content Placeholder 3">
            <a:extLst>
              <a:ext uri="{FF2B5EF4-FFF2-40B4-BE49-F238E27FC236}">
                <a16:creationId xmlns:a16="http://schemas.microsoft.com/office/drawing/2014/main" id="{FD59CD5E-1A52-4BC2-B9B8-F566909AD31F}"/>
              </a:ext>
            </a:extLst>
          </p:cNvPr>
          <p:cNvSpPr>
            <a:spLocks noGrp="1"/>
          </p:cNvSpPr>
          <p:nvPr>
            <p:ph sz="half" idx="1"/>
          </p:nvPr>
        </p:nvSpPr>
        <p:spPr/>
        <p:txBody>
          <a:bodyPr>
            <a:normAutofit fontScale="92500" lnSpcReduction="20000"/>
          </a:bodyPr>
          <a:lstStyle/>
          <a:p>
            <a:r>
              <a:rPr lang="en-US" dirty="0"/>
              <a:t>Omni Cycle</a:t>
            </a:r>
          </a:p>
          <a:p>
            <a:pPr lvl="1"/>
            <a:r>
              <a:rPr lang="en-US" dirty="0"/>
              <a:t>VR assist </a:t>
            </a:r>
          </a:p>
          <a:p>
            <a:pPr lvl="1"/>
            <a:r>
              <a:rPr lang="en-US" dirty="0"/>
              <a:t>R vs L side weakness</a:t>
            </a:r>
          </a:p>
          <a:p>
            <a:pPr lvl="1"/>
            <a:r>
              <a:rPr lang="en-US" dirty="0"/>
              <a:t>Upper or lower extremity</a:t>
            </a:r>
          </a:p>
          <a:p>
            <a:pPr lvl="1"/>
            <a:r>
              <a:rPr lang="en-US" dirty="0"/>
              <a:t>Powered, patient can do as little as 10% of the propulsion</a:t>
            </a:r>
          </a:p>
          <a:p>
            <a:pPr lvl="1"/>
            <a:r>
              <a:rPr lang="en-US" dirty="0"/>
              <a:t>Benefits:</a:t>
            </a:r>
          </a:p>
          <a:p>
            <a:pPr lvl="2"/>
            <a:r>
              <a:rPr lang="en-US" dirty="0"/>
              <a:t>Endurance</a:t>
            </a:r>
          </a:p>
          <a:p>
            <a:pPr lvl="2"/>
            <a:r>
              <a:rPr lang="en-US" dirty="0"/>
              <a:t>Attention</a:t>
            </a:r>
          </a:p>
          <a:p>
            <a:pPr lvl="2"/>
            <a:r>
              <a:rPr lang="en-US" dirty="0"/>
              <a:t>Strength</a:t>
            </a:r>
          </a:p>
          <a:p>
            <a:pPr lvl="1"/>
            <a:r>
              <a:rPr lang="en-US" dirty="0"/>
              <a:t>Overwhelmingly works better with therapist sitting with patient, but allows therapist to step away for a moment if patient is supervised from a distance.</a:t>
            </a:r>
          </a:p>
        </p:txBody>
      </p:sp>
      <p:pic>
        <p:nvPicPr>
          <p:cNvPr id="6" name="Content Placeholder 5">
            <a:extLst>
              <a:ext uri="{FF2B5EF4-FFF2-40B4-BE49-F238E27FC236}">
                <a16:creationId xmlns:a16="http://schemas.microsoft.com/office/drawing/2014/main" id="{CACD7DDC-FC21-4F08-84D4-45443140C0E7}"/>
              </a:ext>
            </a:extLst>
          </p:cNvPr>
          <p:cNvPicPr>
            <a:picLocks noGrp="1" noChangeAspect="1"/>
          </p:cNvPicPr>
          <p:nvPr>
            <p:ph sz="half" idx="2"/>
          </p:nvPr>
        </p:nvPicPr>
        <p:blipFill>
          <a:blip r:embed="rId2"/>
          <a:stretch>
            <a:fillRect/>
          </a:stretch>
        </p:blipFill>
        <p:spPr>
          <a:xfrm>
            <a:off x="6661150" y="1825625"/>
            <a:ext cx="4351338" cy="4351338"/>
          </a:xfrm>
          <a:prstGeom prst="rect">
            <a:avLst/>
          </a:prstGeom>
        </p:spPr>
      </p:pic>
    </p:spTree>
    <p:extLst>
      <p:ext uri="{BB962C8B-B14F-4D97-AF65-F5344CB8AC3E}">
        <p14:creationId xmlns:p14="http://schemas.microsoft.com/office/powerpoint/2010/main" val="3405323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009FE7-AD88-4418-AB27-4A1F26679602}"/>
              </a:ext>
            </a:extLst>
          </p:cNvPr>
          <p:cNvSpPr>
            <a:spLocks noGrp="1"/>
          </p:cNvSpPr>
          <p:nvPr>
            <p:ph type="title"/>
          </p:nvPr>
        </p:nvSpPr>
        <p:spPr/>
        <p:txBody>
          <a:bodyPr>
            <a:normAutofit fontScale="90000"/>
          </a:bodyPr>
          <a:lstStyle/>
          <a:p>
            <a:r>
              <a:rPr lang="en-US" dirty="0"/>
              <a:t>Technology in Skilled Nursing Facilities</a:t>
            </a:r>
          </a:p>
        </p:txBody>
      </p:sp>
      <p:sp>
        <p:nvSpPr>
          <p:cNvPr id="5" name="Content Placeholder 4">
            <a:extLst>
              <a:ext uri="{FF2B5EF4-FFF2-40B4-BE49-F238E27FC236}">
                <a16:creationId xmlns:a16="http://schemas.microsoft.com/office/drawing/2014/main" id="{8FE07C2B-1827-4F75-9462-9BE22839E143}"/>
              </a:ext>
            </a:extLst>
          </p:cNvPr>
          <p:cNvSpPr>
            <a:spLocks noGrp="1"/>
          </p:cNvSpPr>
          <p:nvPr>
            <p:ph sz="half" idx="1"/>
          </p:nvPr>
        </p:nvSpPr>
        <p:spPr/>
        <p:txBody>
          <a:bodyPr>
            <a:normAutofit/>
          </a:bodyPr>
          <a:lstStyle/>
          <a:p>
            <a:r>
              <a:rPr lang="en-US" dirty="0"/>
              <a:t>Activities</a:t>
            </a:r>
          </a:p>
          <a:p>
            <a:pPr lvl="1"/>
            <a:r>
              <a:rPr lang="en-US" dirty="0"/>
              <a:t>Microsoft Kinect</a:t>
            </a:r>
          </a:p>
          <a:p>
            <a:pPr lvl="2"/>
            <a:r>
              <a:rPr lang="en-US" dirty="0"/>
              <a:t>Many games are very active and can be used while seated</a:t>
            </a:r>
          </a:p>
          <a:p>
            <a:pPr lvl="2"/>
            <a:r>
              <a:rPr lang="en-US" dirty="0"/>
              <a:t>Activity coordinators can safely use seated games for small groups or individuals with the Kinect such as:</a:t>
            </a:r>
          </a:p>
          <a:p>
            <a:pPr lvl="3"/>
            <a:r>
              <a:rPr lang="en-US" dirty="0"/>
              <a:t>Fruit Ninja</a:t>
            </a:r>
          </a:p>
          <a:p>
            <a:pPr lvl="3"/>
            <a:r>
              <a:rPr lang="en-US" dirty="0"/>
              <a:t>Carnival Games</a:t>
            </a:r>
          </a:p>
          <a:p>
            <a:pPr lvl="2"/>
            <a:r>
              <a:rPr lang="en-US" dirty="0"/>
              <a:t>Many of these games are extremely easy to pick up and play</a:t>
            </a:r>
          </a:p>
          <a:p>
            <a:pPr lvl="2"/>
            <a:endParaRPr lang="en-US" dirty="0"/>
          </a:p>
        </p:txBody>
      </p:sp>
      <p:pic>
        <p:nvPicPr>
          <p:cNvPr id="7" name="Content Placeholder 6">
            <a:extLst>
              <a:ext uri="{FF2B5EF4-FFF2-40B4-BE49-F238E27FC236}">
                <a16:creationId xmlns:a16="http://schemas.microsoft.com/office/drawing/2014/main" id="{600FF0C0-B4ED-4273-9AE9-00DB87DBBA15}"/>
              </a:ext>
            </a:extLst>
          </p:cNvPr>
          <p:cNvPicPr>
            <a:picLocks noGrp="1" noChangeAspect="1"/>
          </p:cNvPicPr>
          <p:nvPr>
            <p:ph sz="half" idx="2"/>
          </p:nvPr>
        </p:nvPicPr>
        <p:blipFill>
          <a:blip r:embed="rId2"/>
          <a:stretch>
            <a:fillRect/>
          </a:stretch>
        </p:blipFill>
        <p:spPr>
          <a:xfrm>
            <a:off x="7230171" y="1825625"/>
            <a:ext cx="3213295" cy="4351338"/>
          </a:xfrm>
          <a:prstGeom prst="rect">
            <a:avLst/>
          </a:prstGeom>
        </p:spPr>
      </p:pic>
    </p:spTree>
    <p:extLst>
      <p:ext uri="{BB962C8B-B14F-4D97-AF65-F5344CB8AC3E}">
        <p14:creationId xmlns:p14="http://schemas.microsoft.com/office/powerpoint/2010/main" val="3918352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0FC4-602F-4B49-A46D-9E4E0027A758}"/>
              </a:ext>
            </a:extLst>
          </p:cNvPr>
          <p:cNvSpPr>
            <a:spLocks noGrp="1"/>
          </p:cNvSpPr>
          <p:nvPr>
            <p:ph type="title"/>
          </p:nvPr>
        </p:nvSpPr>
        <p:spPr/>
        <p:txBody>
          <a:bodyPr/>
          <a:lstStyle/>
          <a:p>
            <a:r>
              <a:rPr lang="en-US" dirty="0"/>
              <a:t>Technology in Skilled Nursing</a:t>
            </a:r>
          </a:p>
        </p:txBody>
      </p:sp>
      <p:sp>
        <p:nvSpPr>
          <p:cNvPr id="4" name="Content Placeholder 3">
            <a:extLst>
              <a:ext uri="{FF2B5EF4-FFF2-40B4-BE49-F238E27FC236}">
                <a16:creationId xmlns:a16="http://schemas.microsoft.com/office/drawing/2014/main" id="{0ABA6A32-50D9-480F-A5F8-37CB8478B199}"/>
              </a:ext>
            </a:extLst>
          </p:cNvPr>
          <p:cNvSpPr>
            <a:spLocks noGrp="1"/>
          </p:cNvSpPr>
          <p:nvPr>
            <p:ph sz="half" idx="1"/>
          </p:nvPr>
        </p:nvSpPr>
        <p:spPr/>
        <p:txBody>
          <a:bodyPr/>
          <a:lstStyle/>
          <a:p>
            <a:r>
              <a:rPr lang="en-US" dirty="0"/>
              <a:t>Some of the technology we discussed earlier</a:t>
            </a:r>
          </a:p>
          <a:p>
            <a:pPr lvl="1"/>
            <a:r>
              <a:rPr lang="en-US" dirty="0"/>
              <a:t>Virtual Reality</a:t>
            </a:r>
          </a:p>
          <a:p>
            <a:pPr lvl="2"/>
            <a:r>
              <a:rPr lang="en-US" dirty="0"/>
              <a:t>Stroke Rehab</a:t>
            </a:r>
          </a:p>
          <a:p>
            <a:pPr lvl="2"/>
            <a:r>
              <a:rPr lang="en-US" dirty="0"/>
              <a:t>Neuro Rehab</a:t>
            </a:r>
          </a:p>
          <a:p>
            <a:pPr lvl="1"/>
            <a:r>
              <a:rPr lang="en-US" dirty="0"/>
              <a:t>Virtual Sitter</a:t>
            </a:r>
          </a:p>
          <a:p>
            <a:pPr lvl="1"/>
            <a:endParaRPr lang="en-US" dirty="0"/>
          </a:p>
          <a:p>
            <a:pPr lvl="2"/>
            <a:endParaRPr lang="en-US" dirty="0"/>
          </a:p>
        </p:txBody>
      </p:sp>
      <p:sp>
        <p:nvSpPr>
          <p:cNvPr id="5" name="Content Placeholder 4">
            <a:extLst>
              <a:ext uri="{FF2B5EF4-FFF2-40B4-BE49-F238E27FC236}">
                <a16:creationId xmlns:a16="http://schemas.microsoft.com/office/drawing/2014/main" id="{BDF4535E-6326-419F-9B19-5A01AF0E704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174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215C7-96EB-457D-A243-3792A5BB0C1B}"/>
              </a:ext>
            </a:extLst>
          </p:cNvPr>
          <p:cNvSpPr>
            <a:spLocks noGrp="1"/>
          </p:cNvSpPr>
          <p:nvPr>
            <p:ph type="title"/>
          </p:nvPr>
        </p:nvSpPr>
        <p:spPr/>
        <p:txBody>
          <a:bodyPr>
            <a:normAutofit/>
          </a:bodyPr>
          <a:lstStyle/>
          <a:p>
            <a:r>
              <a:rPr lang="en-US" dirty="0"/>
              <a:t>Technologies big picture questions</a:t>
            </a:r>
          </a:p>
        </p:txBody>
      </p:sp>
      <p:sp>
        <p:nvSpPr>
          <p:cNvPr id="5" name="Content Placeholder 4">
            <a:extLst>
              <a:ext uri="{FF2B5EF4-FFF2-40B4-BE49-F238E27FC236}">
                <a16:creationId xmlns:a16="http://schemas.microsoft.com/office/drawing/2014/main" id="{151D9632-9CD0-4A1A-A42C-DFEBF7C2196E}"/>
              </a:ext>
            </a:extLst>
          </p:cNvPr>
          <p:cNvSpPr>
            <a:spLocks noGrp="1"/>
          </p:cNvSpPr>
          <p:nvPr>
            <p:ph sz="half" idx="1"/>
          </p:nvPr>
        </p:nvSpPr>
        <p:spPr/>
        <p:txBody>
          <a:bodyPr>
            <a:normAutofit/>
          </a:bodyPr>
          <a:lstStyle/>
          <a:p>
            <a:r>
              <a:rPr lang="en-US" dirty="0"/>
              <a:t>Who is the technology for?</a:t>
            </a:r>
          </a:p>
          <a:p>
            <a:r>
              <a:rPr lang="en-US" dirty="0"/>
              <a:t>What does the technology replace?</a:t>
            </a:r>
          </a:p>
          <a:p>
            <a:r>
              <a:rPr lang="en-US" dirty="0"/>
              <a:t>When will the technology be replaced?</a:t>
            </a:r>
          </a:p>
          <a:p>
            <a:r>
              <a:rPr lang="en-US" dirty="0"/>
              <a:t>Where is technology helpful?</a:t>
            </a:r>
          </a:p>
          <a:p>
            <a:r>
              <a:rPr lang="en-US" dirty="0"/>
              <a:t>Why are people using these technologies?</a:t>
            </a:r>
          </a:p>
          <a:p>
            <a:pPr lvl="1"/>
            <a:endParaRPr lang="en-US" dirty="0"/>
          </a:p>
        </p:txBody>
      </p:sp>
      <p:pic>
        <p:nvPicPr>
          <p:cNvPr id="3" name="Content Placeholder 2">
            <a:extLst>
              <a:ext uri="{FF2B5EF4-FFF2-40B4-BE49-F238E27FC236}">
                <a16:creationId xmlns:a16="http://schemas.microsoft.com/office/drawing/2014/main" id="{28C19B2B-614D-48C1-ACBF-D1BE7D7DCA4B}"/>
              </a:ext>
            </a:extLst>
          </p:cNvPr>
          <p:cNvPicPr>
            <a:picLocks noGrp="1" noChangeAspect="1"/>
          </p:cNvPicPr>
          <p:nvPr>
            <p:ph sz="half" idx="2"/>
          </p:nvPr>
        </p:nvPicPr>
        <p:blipFill>
          <a:blip r:embed="rId2"/>
          <a:stretch>
            <a:fillRect/>
          </a:stretch>
        </p:blipFill>
        <p:spPr>
          <a:xfrm>
            <a:off x="6550819" y="2286794"/>
            <a:ext cx="4572000" cy="3429000"/>
          </a:xfrm>
          <a:prstGeom prst="rect">
            <a:avLst/>
          </a:prstGeom>
        </p:spPr>
      </p:pic>
    </p:spTree>
    <p:extLst>
      <p:ext uri="{BB962C8B-B14F-4D97-AF65-F5344CB8AC3E}">
        <p14:creationId xmlns:p14="http://schemas.microsoft.com/office/powerpoint/2010/main" val="1507084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F072-C9DA-47D7-800B-D895D7CC1971}"/>
              </a:ext>
            </a:extLst>
          </p:cNvPr>
          <p:cNvSpPr>
            <a:spLocks noGrp="1"/>
          </p:cNvSpPr>
          <p:nvPr>
            <p:ph type="title"/>
          </p:nvPr>
        </p:nvSpPr>
        <p:spPr/>
        <p:txBody>
          <a:bodyPr/>
          <a:lstStyle/>
          <a:p>
            <a:r>
              <a:rPr lang="en-US" dirty="0"/>
              <a:t>Technology in Skilled nursing</a:t>
            </a:r>
          </a:p>
        </p:txBody>
      </p:sp>
      <p:sp>
        <p:nvSpPr>
          <p:cNvPr id="3" name="Content Placeholder 2">
            <a:extLst>
              <a:ext uri="{FF2B5EF4-FFF2-40B4-BE49-F238E27FC236}">
                <a16:creationId xmlns:a16="http://schemas.microsoft.com/office/drawing/2014/main" id="{FA5A2763-5295-41E1-AD68-C048B3143D05}"/>
              </a:ext>
            </a:extLst>
          </p:cNvPr>
          <p:cNvSpPr>
            <a:spLocks noGrp="1"/>
          </p:cNvSpPr>
          <p:nvPr>
            <p:ph sz="half" idx="1"/>
          </p:nvPr>
        </p:nvSpPr>
        <p:spPr/>
        <p:txBody>
          <a:bodyPr/>
          <a:lstStyle/>
          <a:p>
            <a:r>
              <a:rPr lang="en-US" dirty="0"/>
              <a:t>Simple technology</a:t>
            </a:r>
          </a:p>
          <a:p>
            <a:pPr lvl="1"/>
            <a:r>
              <a:rPr lang="en-US" dirty="0"/>
              <a:t>Step counter apps or </a:t>
            </a:r>
            <a:r>
              <a:rPr lang="en-US" dirty="0" err="1"/>
              <a:t>FitBit</a:t>
            </a:r>
            <a:r>
              <a:rPr lang="en-US" dirty="0"/>
              <a:t>-style devices</a:t>
            </a:r>
          </a:p>
          <a:p>
            <a:pPr lvl="1"/>
            <a:r>
              <a:rPr lang="en-US" dirty="0"/>
              <a:t>HR tracker </a:t>
            </a:r>
          </a:p>
        </p:txBody>
      </p:sp>
      <p:sp>
        <p:nvSpPr>
          <p:cNvPr id="4" name="Content Placeholder 3">
            <a:extLst>
              <a:ext uri="{FF2B5EF4-FFF2-40B4-BE49-F238E27FC236}">
                <a16:creationId xmlns:a16="http://schemas.microsoft.com/office/drawing/2014/main" id="{2CE84275-D77C-4205-BD44-2B2FAFBFD8E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072833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53AD-EB9D-459B-914C-13AB99378B4F}"/>
              </a:ext>
            </a:extLst>
          </p:cNvPr>
          <p:cNvSpPr>
            <a:spLocks noGrp="1"/>
          </p:cNvSpPr>
          <p:nvPr>
            <p:ph type="title"/>
          </p:nvPr>
        </p:nvSpPr>
        <p:spPr/>
        <p:txBody>
          <a:bodyPr>
            <a:normAutofit fontScale="90000"/>
          </a:bodyPr>
          <a:lstStyle/>
          <a:p>
            <a:r>
              <a:rPr lang="en-US" dirty="0"/>
              <a:t>Recreation therapy in the technology era</a:t>
            </a:r>
          </a:p>
        </p:txBody>
      </p:sp>
      <p:sp>
        <p:nvSpPr>
          <p:cNvPr id="3" name="Content Placeholder 2">
            <a:extLst>
              <a:ext uri="{FF2B5EF4-FFF2-40B4-BE49-F238E27FC236}">
                <a16:creationId xmlns:a16="http://schemas.microsoft.com/office/drawing/2014/main" id="{1EE39C56-9829-42B3-8F74-6E866E876804}"/>
              </a:ext>
            </a:extLst>
          </p:cNvPr>
          <p:cNvSpPr>
            <a:spLocks noGrp="1"/>
          </p:cNvSpPr>
          <p:nvPr>
            <p:ph sz="half" idx="1"/>
          </p:nvPr>
        </p:nvSpPr>
        <p:spPr/>
        <p:txBody>
          <a:bodyPr>
            <a:normAutofit/>
          </a:bodyPr>
          <a:lstStyle/>
          <a:p>
            <a:r>
              <a:rPr lang="en-US" dirty="0"/>
              <a:t>Sorry guys – Subacute rehab is boring</a:t>
            </a:r>
          </a:p>
          <a:p>
            <a:r>
              <a:rPr lang="en-US" dirty="0"/>
              <a:t>Recreation</a:t>
            </a:r>
          </a:p>
          <a:p>
            <a:pPr lvl="1"/>
            <a:r>
              <a:rPr lang="en-US" dirty="0"/>
              <a:t>Rehab is 2-3 hours per day</a:t>
            </a:r>
          </a:p>
          <a:p>
            <a:pPr lvl="1"/>
            <a:r>
              <a:rPr lang="en-US" dirty="0"/>
              <a:t>Mealtime is 2-3 hours per day</a:t>
            </a:r>
          </a:p>
          <a:p>
            <a:pPr lvl="1"/>
            <a:r>
              <a:rPr lang="en-US" dirty="0"/>
              <a:t>Sleep is 6-8 hours per day</a:t>
            </a:r>
          </a:p>
          <a:p>
            <a:pPr lvl="1"/>
            <a:r>
              <a:rPr lang="en-US" dirty="0"/>
              <a:t>10-14 hours a day of nothing to do</a:t>
            </a:r>
          </a:p>
          <a:p>
            <a:r>
              <a:rPr lang="en-US" dirty="0"/>
              <a:t>Patients have to fight against the fatigue of frustration</a:t>
            </a:r>
          </a:p>
        </p:txBody>
      </p:sp>
      <p:pic>
        <p:nvPicPr>
          <p:cNvPr id="5" name="Content Placeholder 4">
            <a:extLst>
              <a:ext uri="{FF2B5EF4-FFF2-40B4-BE49-F238E27FC236}">
                <a16:creationId xmlns:a16="http://schemas.microsoft.com/office/drawing/2014/main" id="{8E810DFA-5ABA-4760-94DF-E5ED89F5E719}"/>
              </a:ext>
            </a:extLst>
          </p:cNvPr>
          <p:cNvPicPr>
            <a:picLocks noGrp="1" noChangeAspect="1"/>
          </p:cNvPicPr>
          <p:nvPr>
            <p:ph sz="half" idx="2"/>
          </p:nvPr>
        </p:nvPicPr>
        <p:blipFill>
          <a:blip r:embed="rId2"/>
          <a:stretch>
            <a:fillRect/>
          </a:stretch>
        </p:blipFill>
        <p:spPr>
          <a:xfrm>
            <a:off x="6139983" y="2726264"/>
            <a:ext cx="5213817" cy="2550060"/>
          </a:xfrm>
          <a:prstGeom prst="rect">
            <a:avLst/>
          </a:prstGeom>
        </p:spPr>
      </p:pic>
    </p:spTree>
    <p:extLst>
      <p:ext uri="{BB962C8B-B14F-4D97-AF65-F5344CB8AC3E}">
        <p14:creationId xmlns:p14="http://schemas.microsoft.com/office/powerpoint/2010/main" val="191687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E73F-9904-4CFA-A6BF-BCCE4D3017B3}"/>
              </a:ext>
            </a:extLst>
          </p:cNvPr>
          <p:cNvSpPr>
            <a:spLocks noGrp="1"/>
          </p:cNvSpPr>
          <p:nvPr>
            <p:ph type="title"/>
          </p:nvPr>
        </p:nvSpPr>
        <p:spPr/>
        <p:txBody>
          <a:bodyPr>
            <a:normAutofit fontScale="90000"/>
          </a:bodyPr>
          <a:lstStyle/>
          <a:p>
            <a:r>
              <a:rPr lang="en-US" dirty="0"/>
              <a:t>Recreation therapy in the technology era</a:t>
            </a:r>
          </a:p>
        </p:txBody>
      </p:sp>
      <p:sp>
        <p:nvSpPr>
          <p:cNvPr id="3" name="Content Placeholder 2">
            <a:extLst>
              <a:ext uri="{FF2B5EF4-FFF2-40B4-BE49-F238E27FC236}">
                <a16:creationId xmlns:a16="http://schemas.microsoft.com/office/drawing/2014/main" id="{E1E07FA0-50E5-40A5-AAC6-8EC0812132D3}"/>
              </a:ext>
            </a:extLst>
          </p:cNvPr>
          <p:cNvSpPr>
            <a:spLocks noGrp="1"/>
          </p:cNvSpPr>
          <p:nvPr>
            <p:ph sz="half" idx="1"/>
          </p:nvPr>
        </p:nvSpPr>
        <p:spPr/>
        <p:txBody>
          <a:bodyPr>
            <a:normAutofit lnSpcReduction="10000"/>
          </a:bodyPr>
          <a:lstStyle/>
          <a:p>
            <a:r>
              <a:rPr lang="en-US" dirty="0"/>
              <a:t>Technology options</a:t>
            </a:r>
          </a:p>
          <a:p>
            <a:pPr lvl="1"/>
            <a:r>
              <a:rPr lang="en-US" dirty="0"/>
              <a:t>Audiobook library</a:t>
            </a:r>
          </a:p>
          <a:p>
            <a:pPr lvl="2"/>
            <a:r>
              <a:rPr lang="en-US" dirty="0"/>
              <a:t>Recreational therapy can host a lunchtime or dinnertime book club</a:t>
            </a:r>
          </a:p>
          <a:p>
            <a:pPr lvl="1"/>
            <a:r>
              <a:rPr lang="en-US" dirty="0"/>
              <a:t>Augmented reality games</a:t>
            </a:r>
          </a:p>
          <a:p>
            <a:pPr lvl="2"/>
            <a:r>
              <a:rPr lang="en-US" dirty="0"/>
              <a:t>Many out there like </a:t>
            </a:r>
            <a:r>
              <a:rPr lang="en-US" dirty="0" err="1"/>
              <a:t>Pokemon</a:t>
            </a:r>
            <a:r>
              <a:rPr lang="en-US" dirty="0"/>
              <a:t> Go</a:t>
            </a:r>
          </a:p>
          <a:p>
            <a:pPr lvl="2"/>
            <a:r>
              <a:rPr lang="en-US" dirty="0"/>
              <a:t>Easy to find a list</a:t>
            </a:r>
          </a:p>
          <a:p>
            <a:pPr lvl="1"/>
            <a:r>
              <a:rPr lang="en-US" dirty="0"/>
              <a:t>Facility iPads for games and puzzles</a:t>
            </a:r>
          </a:p>
          <a:p>
            <a:pPr lvl="2"/>
            <a:r>
              <a:rPr lang="en-US" dirty="0"/>
              <a:t>Impossible to lose pieces</a:t>
            </a:r>
          </a:p>
          <a:p>
            <a:pPr lvl="2"/>
            <a:r>
              <a:rPr lang="en-US" dirty="0"/>
              <a:t>Much more versatile</a:t>
            </a:r>
          </a:p>
          <a:p>
            <a:pPr lvl="2"/>
            <a:r>
              <a:rPr lang="en-US" dirty="0"/>
              <a:t>New cases make them washable and extremely secure</a:t>
            </a:r>
          </a:p>
        </p:txBody>
      </p:sp>
      <p:pic>
        <p:nvPicPr>
          <p:cNvPr id="5" name="Content Placeholder 4">
            <a:extLst>
              <a:ext uri="{FF2B5EF4-FFF2-40B4-BE49-F238E27FC236}">
                <a16:creationId xmlns:a16="http://schemas.microsoft.com/office/drawing/2014/main" id="{304A096B-4409-4450-A435-7DF52531AF1C}"/>
              </a:ext>
            </a:extLst>
          </p:cNvPr>
          <p:cNvPicPr>
            <a:picLocks noGrp="1" noChangeAspect="1"/>
          </p:cNvPicPr>
          <p:nvPr>
            <p:ph sz="half" idx="2"/>
          </p:nvPr>
        </p:nvPicPr>
        <p:blipFill>
          <a:blip r:embed="rId2"/>
          <a:stretch>
            <a:fillRect/>
          </a:stretch>
        </p:blipFill>
        <p:spPr>
          <a:xfrm>
            <a:off x="7695410" y="1825625"/>
            <a:ext cx="3658390" cy="4469363"/>
          </a:xfrm>
          <a:prstGeom prst="rect">
            <a:avLst/>
          </a:prstGeom>
        </p:spPr>
      </p:pic>
    </p:spTree>
    <p:extLst>
      <p:ext uri="{BB962C8B-B14F-4D97-AF65-F5344CB8AC3E}">
        <p14:creationId xmlns:p14="http://schemas.microsoft.com/office/powerpoint/2010/main" val="1152936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AC11-2B82-483E-B140-7F9EBC21F0EB}"/>
              </a:ext>
            </a:extLst>
          </p:cNvPr>
          <p:cNvSpPr>
            <a:spLocks noGrp="1"/>
          </p:cNvSpPr>
          <p:nvPr>
            <p:ph type="title"/>
          </p:nvPr>
        </p:nvSpPr>
        <p:spPr/>
        <p:txBody>
          <a:bodyPr>
            <a:normAutofit fontScale="90000"/>
          </a:bodyPr>
          <a:lstStyle/>
          <a:p>
            <a:r>
              <a:rPr lang="en-US" dirty="0"/>
              <a:t>Recreational therapy in the technology era</a:t>
            </a:r>
          </a:p>
        </p:txBody>
      </p:sp>
      <p:sp>
        <p:nvSpPr>
          <p:cNvPr id="3" name="Content Placeholder 2">
            <a:extLst>
              <a:ext uri="{FF2B5EF4-FFF2-40B4-BE49-F238E27FC236}">
                <a16:creationId xmlns:a16="http://schemas.microsoft.com/office/drawing/2014/main" id="{532873D3-3163-4A12-B1AB-7B9F8F0DB184}"/>
              </a:ext>
            </a:extLst>
          </p:cNvPr>
          <p:cNvSpPr>
            <a:spLocks noGrp="1"/>
          </p:cNvSpPr>
          <p:nvPr>
            <p:ph sz="half" idx="1"/>
          </p:nvPr>
        </p:nvSpPr>
        <p:spPr/>
        <p:txBody>
          <a:bodyPr/>
          <a:lstStyle/>
          <a:p>
            <a:r>
              <a:rPr lang="en-US" dirty="0"/>
              <a:t>Recreational therapy benefits are obvious</a:t>
            </a:r>
          </a:p>
          <a:p>
            <a:r>
              <a:rPr lang="en-US" dirty="0"/>
              <a:t>With technology people can often participate even when in isolation, which is an enormous barrier to recreational therapy</a:t>
            </a:r>
          </a:p>
          <a:p>
            <a:endParaRPr lang="en-US" dirty="0"/>
          </a:p>
        </p:txBody>
      </p:sp>
      <p:sp>
        <p:nvSpPr>
          <p:cNvPr id="4" name="Content Placeholder 3">
            <a:extLst>
              <a:ext uri="{FF2B5EF4-FFF2-40B4-BE49-F238E27FC236}">
                <a16:creationId xmlns:a16="http://schemas.microsoft.com/office/drawing/2014/main" id="{DAF3AEC5-0B16-442E-8322-F9B8190DDED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177697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833E-3BD6-4692-ACE8-B27D9D78E626}"/>
              </a:ext>
            </a:extLst>
          </p:cNvPr>
          <p:cNvSpPr>
            <a:spLocks noGrp="1"/>
          </p:cNvSpPr>
          <p:nvPr>
            <p:ph type="title"/>
          </p:nvPr>
        </p:nvSpPr>
        <p:spPr/>
        <p:txBody>
          <a:bodyPr/>
          <a:lstStyle/>
          <a:p>
            <a:r>
              <a:rPr lang="en-US" dirty="0"/>
              <a:t>Technology in Skilled Nursing</a:t>
            </a:r>
          </a:p>
        </p:txBody>
      </p:sp>
      <p:sp>
        <p:nvSpPr>
          <p:cNvPr id="3" name="Content Placeholder 2">
            <a:extLst>
              <a:ext uri="{FF2B5EF4-FFF2-40B4-BE49-F238E27FC236}">
                <a16:creationId xmlns:a16="http://schemas.microsoft.com/office/drawing/2014/main" id="{7D8A24B3-C4F7-4EA0-A5EA-CB67EF939C43}"/>
              </a:ext>
            </a:extLst>
          </p:cNvPr>
          <p:cNvSpPr>
            <a:spLocks noGrp="1"/>
          </p:cNvSpPr>
          <p:nvPr>
            <p:ph sz="half" idx="1"/>
          </p:nvPr>
        </p:nvSpPr>
        <p:spPr/>
        <p:txBody>
          <a:bodyPr>
            <a:normAutofit/>
          </a:bodyPr>
          <a:lstStyle/>
          <a:p>
            <a:r>
              <a:rPr lang="en-US" dirty="0"/>
              <a:t>Access to education</a:t>
            </a:r>
          </a:p>
          <a:p>
            <a:r>
              <a:rPr lang="en-US" dirty="0"/>
              <a:t>Free CME, CEU for professionals from multiple disciplines working with older adults</a:t>
            </a:r>
          </a:p>
          <a:p>
            <a:pPr lvl="1"/>
            <a:r>
              <a:rPr lang="en-US" dirty="0">
                <a:hlinkClick r:id="rId2"/>
              </a:rPr>
              <a:t>https://Engageil.com</a:t>
            </a:r>
            <a:endParaRPr lang="en-US" dirty="0"/>
          </a:p>
          <a:p>
            <a:pPr lvl="2"/>
            <a:r>
              <a:rPr lang="en-US" dirty="0"/>
              <a:t>Hi, Mom!</a:t>
            </a:r>
          </a:p>
          <a:p>
            <a:endParaRPr lang="en-US" dirty="0"/>
          </a:p>
        </p:txBody>
      </p:sp>
      <p:sp>
        <p:nvSpPr>
          <p:cNvPr id="4" name="Content Placeholder 3">
            <a:extLst>
              <a:ext uri="{FF2B5EF4-FFF2-40B4-BE49-F238E27FC236}">
                <a16:creationId xmlns:a16="http://schemas.microsoft.com/office/drawing/2014/main" id="{2AACDE8F-33AC-478D-9ACD-D6D3E892A3E8}"/>
              </a:ext>
            </a:extLst>
          </p:cNvPr>
          <p:cNvSpPr>
            <a:spLocks noGrp="1"/>
          </p:cNvSpPr>
          <p:nvPr>
            <p:ph sz="half" idx="2"/>
          </p:nvPr>
        </p:nvSpPr>
        <p:spPr/>
        <p:txBody>
          <a:bodyPr>
            <a:normAutofit/>
          </a:bodyPr>
          <a:lstStyle/>
          <a:p>
            <a:r>
              <a:rPr lang="en-US" dirty="0"/>
              <a:t>From AMDA:</a:t>
            </a:r>
          </a:p>
          <a:p>
            <a:r>
              <a:rPr lang="en-US" dirty="0"/>
              <a:t>Podcast from Dr. Pandya on LTC patients with DM (23 minutes long, and VERY good)</a:t>
            </a:r>
          </a:p>
          <a:p>
            <a:pPr lvl="1"/>
            <a:r>
              <a:rPr lang="en-US" dirty="0"/>
              <a:t>https://paltc.podbean.com/e/management-of-ltc-residents-with-diabetes/</a:t>
            </a:r>
          </a:p>
          <a:p>
            <a:pPr lvl="1"/>
            <a:endParaRPr lang="en-US" dirty="0"/>
          </a:p>
        </p:txBody>
      </p:sp>
    </p:spTree>
    <p:extLst>
      <p:ext uri="{BB962C8B-B14F-4D97-AF65-F5344CB8AC3E}">
        <p14:creationId xmlns:p14="http://schemas.microsoft.com/office/powerpoint/2010/main" val="2983068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4581-B866-4090-9200-0F6387849492}"/>
              </a:ext>
            </a:extLst>
          </p:cNvPr>
          <p:cNvSpPr>
            <a:spLocks noGrp="1"/>
          </p:cNvSpPr>
          <p:nvPr>
            <p:ph type="title"/>
          </p:nvPr>
        </p:nvSpPr>
        <p:spPr/>
        <p:txBody>
          <a:bodyPr>
            <a:normAutofit/>
          </a:bodyPr>
          <a:lstStyle/>
          <a:p>
            <a:r>
              <a:rPr lang="en-US" dirty="0"/>
              <a:t>What is the benefit of technology?</a:t>
            </a:r>
          </a:p>
        </p:txBody>
      </p:sp>
      <p:sp>
        <p:nvSpPr>
          <p:cNvPr id="3" name="Content Placeholder 2">
            <a:extLst>
              <a:ext uri="{FF2B5EF4-FFF2-40B4-BE49-F238E27FC236}">
                <a16:creationId xmlns:a16="http://schemas.microsoft.com/office/drawing/2014/main" id="{F211C38B-A0A1-43C7-90AE-4DB647F1ACF5}"/>
              </a:ext>
            </a:extLst>
          </p:cNvPr>
          <p:cNvSpPr>
            <a:spLocks noGrp="1"/>
          </p:cNvSpPr>
          <p:nvPr>
            <p:ph sz="half" idx="1"/>
          </p:nvPr>
        </p:nvSpPr>
        <p:spPr/>
        <p:txBody>
          <a:bodyPr>
            <a:normAutofit/>
          </a:bodyPr>
          <a:lstStyle/>
          <a:p>
            <a:r>
              <a:rPr lang="en-US" dirty="0"/>
              <a:t>Reduce the work we don’t want</a:t>
            </a:r>
          </a:p>
          <a:p>
            <a:r>
              <a:rPr lang="en-US" dirty="0"/>
              <a:t>Improve comfort</a:t>
            </a:r>
          </a:p>
          <a:p>
            <a:r>
              <a:rPr lang="en-US" dirty="0"/>
              <a:t>Reduce total cost</a:t>
            </a:r>
          </a:p>
          <a:p>
            <a:r>
              <a:rPr lang="en-US" dirty="0"/>
              <a:t>Improve satisfaction</a:t>
            </a:r>
          </a:p>
          <a:p>
            <a:r>
              <a:rPr lang="en-US" dirty="0"/>
              <a:t>Less valuable or common in our environment?</a:t>
            </a:r>
          </a:p>
          <a:p>
            <a:pPr lvl="1"/>
            <a:r>
              <a:rPr lang="en-US" dirty="0"/>
              <a:t>Contribute to research</a:t>
            </a:r>
          </a:p>
          <a:p>
            <a:pPr lvl="1"/>
            <a:r>
              <a:rPr lang="en-US" dirty="0"/>
              <a:t>Competitive advantage</a:t>
            </a:r>
          </a:p>
          <a:p>
            <a:pPr lvl="1"/>
            <a:endParaRPr lang="en-US" dirty="0"/>
          </a:p>
          <a:p>
            <a:endParaRPr lang="en-US" dirty="0"/>
          </a:p>
        </p:txBody>
      </p:sp>
      <p:sp>
        <p:nvSpPr>
          <p:cNvPr id="4" name="Content Placeholder 3">
            <a:extLst>
              <a:ext uri="{FF2B5EF4-FFF2-40B4-BE49-F238E27FC236}">
                <a16:creationId xmlns:a16="http://schemas.microsoft.com/office/drawing/2014/main" id="{95B995EA-BB55-4DE5-9210-809A84E98012}"/>
              </a:ext>
            </a:extLst>
          </p:cNvPr>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3120128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7ADD-5F95-4FB1-8F0A-ACDC905E5F92}"/>
              </a:ext>
            </a:extLst>
          </p:cNvPr>
          <p:cNvSpPr>
            <a:spLocks noGrp="1"/>
          </p:cNvSpPr>
          <p:nvPr>
            <p:ph type="title"/>
          </p:nvPr>
        </p:nvSpPr>
        <p:spPr/>
        <p:txBody>
          <a:bodyPr/>
          <a:lstStyle/>
          <a:p>
            <a:r>
              <a:rPr lang="en-US" dirty="0"/>
              <a:t>Other benefits of technology</a:t>
            </a:r>
          </a:p>
        </p:txBody>
      </p:sp>
      <p:sp>
        <p:nvSpPr>
          <p:cNvPr id="3" name="Content Placeholder 2">
            <a:extLst>
              <a:ext uri="{FF2B5EF4-FFF2-40B4-BE49-F238E27FC236}">
                <a16:creationId xmlns:a16="http://schemas.microsoft.com/office/drawing/2014/main" id="{B94436B8-1775-4715-A2BE-AB310058A1C2}"/>
              </a:ext>
            </a:extLst>
          </p:cNvPr>
          <p:cNvSpPr>
            <a:spLocks noGrp="1"/>
          </p:cNvSpPr>
          <p:nvPr>
            <p:ph idx="1"/>
          </p:nvPr>
        </p:nvSpPr>
        <p:spPr/>
        <p:txBody>
          <a:bodyPr/>
          <a:lstStyle/>
          <a:p>
            <a:r>
              <a:rPr lang="en-US" dirty="0"/>
              <a:t>Staying connected</a:t>
            </a:r>
          </a:p>
          <a:p>
            <a:r>
              <a:rPr lang="en-US" dirty="0"/>
              <a:t>Staying relevant</a:t>
            </a:r>
          </a:p>
        </p:txBody>
      </p:sp>
    </p:spTree>
    <p:extLst>
      <p:ext uri="{BB962C8B-B14F-4D97-AF65-F5344CB8AC3E}">
        <p14:creationId xmlns:p14="http://schemas.microsoft.com/office/powerpoint/2010/main" val="2798934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3EBB-7B1A-4528-BA07-5A2C56C8CF6E}"/>
              </a:ext>
            </a:extLst>
          </p:cNvPr>
          <p:cNvSpPr>
            <a:spLocks noGrp="1"/>
          </p:cNvSpPr>
          <p:nvPr>
            <p:ph type="title"/>
          </p:nvPr>
        </p:nvSpPr>
        <p:spPr/>
        <p:txBody>
          <a:bodyPr/>
          <a:lstStyle/>
          <a:p>
            <a:r>
              <a:rPr lang="en-US" dirty="0"/>
              <a:t>Katie says, ‘Thanks!’</a:t>
            </a:r>
          </a:p>
        </p:txBody>
      </p:sp>
      <p:pic>
        <p:nvPicPr>
          <p:cNvPr id="5" name="Content Placeholder 4">
            <a:extLst>
              <a:ext uri="{FF2B5EF4-FFF2-40B4-BE49-F238E27FC236}">
                <a16:creationId xmlns:a16="http://schemas.microsoft.com/office/drawing/2014/main" id="{00B7A550-A7BA-4294-9E4A-097292B4ECDC}"/>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5400000">
            <a:off x="5932469" y="1704055"/>
            <a:ext cx="5409190" cy="4056892"/>
          </a:xfrm>
        </p:spPr>
      </p:pic>
    </p:spTree>
    <p:extLst>
      <p:ext uri="{BB962C8B-B14F-4D97-AF65-F5344CB8AC3E}">
        <p14:creationId xmlns:p14="http://schemas.microsoft.com/office/powerpoint/2010/main" val="642579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342C-5427-4067-9F02-E18355235BA6}"/>
              </a:ext>
            </a:extLst>
          </p:cNvPr>
          <p:cNvSpPr>
            <a:spLocks noGrp="1"/>
          </p:cNvSpPr>
          <p:nvPr>
            <p:ph type="title"/>
          </p:nvPr>
        </p:nvSpPr>
        <p:spPr/>
        <p:txBody>
          <a:bodyPr/>
          <a:lstStyle/>
          <a:p>
            <a:r>
              <a:rPr lang="en-US" dirty="0"/>
              <a:t>Attribution</a:t>
            </a:r>
          </a:p>
        </p:txBody>
      </p:sp>
      <p:sp>
        <p:nvSpPr>
          <p:cNvPr id="3" name="Content Placeholder 2">
            <a:extLst>
              <a:ext uri="{FF2B5EF4-FFF2-40B4-BE49-F238E27FC236}">
                <a16:creationId xmlns:a16="http://schemas.microsoft.com/office/drawing/2014/main" id="{E2C07A40-5CB1-4A0E-BE26-88666ED618B3}"/>
              </a:ext>
            </a:extLst>
          </p:cNvPr>
          <p:cNvSpPr>
            <a:spLocks noGrp="1"/>
          </p:cNvSpPr>
          <p:nvPr>
            <p:ph idx="1"/>
          </p:nvPr>
        </p:nvSpPr>
        <p:spPr/>
        <p:txBody>
          <a:bodyPr/>
          <a:lstStyle/>
          <a:p>
            <a:r>
              <a:rPr lang="en-US" dirty="0"/>
              <a:t>Pain scale illustration from Hyperbole and a Half by Allie </a:t>
            </a:r>
            <a:r>
              <a:rPr lang="en-US" dirty="0" err="1"/>
              <a:t>Brosh</a:t>
            </a:r>
            <a:r>
              <a:rPr lang="en-US" dirty="0"/>
              <a:t>, who’s work you should all go and read as soon as possible. Especially her work on mental health. It’s touching, insightful and awesome.</a:t>
            </a:r>
          </a:p>
        </p:txBody>
      </p:sp>
    </p:spTree>
    <p:extLst>
      <p:ext uri="{BB962C8B-B14F-4D97-AF65-F5344CB8AC3E}">
        <p14:creationId xmlns:p14="http://schemas.microsoft.com/office/powerpoint/2010/main" val="364156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7072-C72C-4FBB-9257-C385DEF33567}"/>
              </a:ext>
            </a:extLst>
          </p:cNvPr>
          <p:cNvSpPr>
            <a:spLocks noGrp="1"/>
          </p:cNvSpPr>
          <p:nvPr>
            <p:ph type="title"/>
          </p:nvPr>
        </p:nvSpPr>
        <p:spPr/>
        <p:txBody>
          <a:bodyPr>
            <a:normAutofit/>
          </a:bodyPr>
          <a:lstStyle/>
          <a:p>
            <a:r>
              <a:rPr lang="en-US" dirty="0"/>
              <a:t>Technology is not always embraced</a:t>
            </a:r>
          </a:p>
        </p:txBody>
      </p:sp>
      <p:sp>
        <p:nvSpPr>
          <p:cNvPr id="3" name="Content Placeholder 2">
            <a:extLst>
              <a:ext uri="{FF2B5EF4-FFF2-40B4-BE49-F238E27FC236}">
                <a16:creationId xmlns:a16="http://schemas.microsoft.com/office/drawing/2014/main" id="{5D8EA7CF-CF62-49F4-AAF1-E7772056DD59}"/>
              </a:ext>
            </a:extLst>
          </p:cNvPr>
          <p:cNvSpPr>
            <a:spLocks noGrp="1"/>
          </p:cNvSpPr>
          <p:nvPr>
            <p:ph sz="half" idx="1"/>
          </p:nvPr>
        </p:nvSpPr>
        <p:spPr/>
        <p:txBody>
          <a:bodyPr/>
          <a:lstStyle/>
          <a:p>
            <a:r>
              <a:rPr lang="en-US" dirty="0"/>
              <a:t>Cost</a:t>
            </a:r>
          </a:p>
          <a:p>
            <a:pPr lvl="1"/>
            <a:r>
              <a:rPr lang="en-US" dirty="0"/>
              <a:t>Financial</a:t>
            </a:r>
          </a:p>
          <a:p>
            <a:pPr lvl="1"/>
            <a:r>
              <a:rPr lang="en-US" dirty="0"/>
              <a:t>Time</a:t>
            </a:r>
          </a:p>
          <a:p>
            <a:r>
              <a:rPr lang="en-US" dirty="0"/>
              <a:t>Wasteful</a:t>
            </a:r>
          </a:p>
          <a:p>
            <a:r>
              <a:rPr lang="en-US" dirty="0"/>
              <a:t>Questionable Efficacy</a:t>
            </a:r>
          </a:p>
          <a:p>
            <a:endParaRPr lang="en-US" dirty="0"/>
          </a:p>
        </p:txBody>
      </p:sp>
      <p:pic>
        <p:nvPicPr>
          <p:cNvPr id="5" name="Content Placeholder 4">
            <a:extLst>
              <a:ext uri="{FF2B5EF4-FFF2-40B4-BE49-F238E27FC236}">
                <a16:creationId xmlns:a16="http://schemas.microsoft.com/office/drawing/2014/main" id="{D95C2A63-CD51-4E25-B6AD-92F00063980A}"/>
              </a:ext>
            </a:extLst>
          </p:cNvPr>
          <p:cNvPicPr>
            <a:picLocks noGrp="1" noChangeAspect="1"/>
          </p:cNvPicPr>
          <p:nvPr>
            <p:ph sz="half" idx="2"/>
          </p:nvPr>
        </p:nvPicPr>
        <p:blipFill>
          <a:blip r:embed="rId2"/>
          <a:stretch>
            <a:fillRect/>
          </a:stretch>
        </p:blipFill>
        <p:spPr>
          <a:xfrm>
            <a:off x="6541294" y="2177256"/>
            <a:ext cx="4591050" cy="3648075"/>
          </a:xfrm>
          <a:prstGeom prst="rect">
            <a:avLst/>
          </a:prstGeom>
        </p:spPr>
      </p:pic>
    </p:spTree>
    <p:extLst>
      <p:ext uri="{BB962C8B-B14F-4D97-AF65-F5344CB8AC3E}">
        <p14:creationId xmlns:p14="http://schemas.microsoft.com/office/powerpoint/2010/main" val="249041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2F5B4-75A3-4FDD-A842-782B93442AEE}"/>
              </a:ext>
            </a:extLst>
          </p:cNvPr>
          <p:cNvSpPr>
            <a:spLocks noGrp="1"/>
          </p:cNvSpPr>
          <p:nvPr>
            <p:ph type="title"/>
          </p:nvPr>
        </p:nvSpPr>
        <p:spPr/>
        <p:txBody>
          <a:bodyPr/>
          <a:lstStyle/>
          <a:p>
            <a:r>
              <a:rPr lang="en-US" dirty="0"/>
              <a:t>Technology in OT and OT</a:t>
            </a:r>
          </a:p>
        </p:txBody>
      </p:sp>
      <p:sp>
        <p:nvSpPr>
          <p:cNvPr id="5" name="Content Placeholder 4">
            <a:extLst>
              <a:ext uri="{FF2B5EF4-FFF2-40B4-BE49-F238E27FC236}">
                <a16:creationId xmlns:a16="http://schemas.microsoft.com/office/drawing/2014/main" id="{2D73D057-9060-4518-A090-6878DF1652CF}"/>
              </a:ext>
            </a:extLst>
          </p:cNvPr>
          <p:cNvSpPr>
            <a:spLocks noGrp="1"/>
          </p:cNvSpPr>
          <p:nvPr>
            <p:ph sz="half" idx="1"/>
          </p:nvPr>
        </p:nvSpPr>
        <p:spPr/>
        <p:txBody>
          <a:bodyPr/>
          <a:lstStyle/>
          <a:p>
            <a:r>
              <a:rPr lang="en-US" dirty="0"/>
              <a:t>Ambulation</a:t>
            </a:r>
          </a:p>
          <a:p>
            <a:r>
              <a:rPr lang="en-US" dirty="0"/>
              <a:t>Sports injury</a:t>
            </a:r>
          </a:p>
          <a:p>
            <a:r>
              <a:rPr lang="en-US" dirty="0"/>
              <a:t>Fall prevention</a:t>
            </a:r>
          </a:p>
          <a:p>
            <a:r>
              <a:rPr lang="en-US" dirty="0"/>
              <a:t>Pain management</a:t>
            </a:r>
          </a:p>
          <a:p>
            <a:r>
              <a:rPr lang="en-US" dirty="0"/>
              <a:t>Strength/exercise</a:t>
            </a:r>
          </a:p>
          <a:p>
            <a:endParaRPr lang="en-US" dirty="0"/>
          </a:p>
          <a:p>
            <a:endParaRPr lang="en-US" dirty="0"/>
          </a:p>
          <a:p>
            <a:endParaRPr lang="en-US" dirty="0"/>
          </a:p>
          <a:p>
            <a:pPr lvl="1"/>
            <a:endParaRPr lang="en-US" dirty="0"/>
          </a:p>
          <a:p>
            <a:pPr lvl="1"/>
            <a:endParaRPr lang="en-US" dirty="0"/>
          </a:p>
        </p:txBody>
      </p:sp>
      <p:pic>
        <p:nvPicPr>
          <p:cNvPr id="7" name="Content Placeholder 6">
            <a:extLst>
              <a:ext uri="{FF2B5EF4-FFF2-40B4-BE49-F238E27FC236}">
                <a16:creationId xmlns:a16="http://schemas.microsoft.com/office/drawing/2014/main" id="{AE072378-4025-4978-ADAD-B5740C3EBCDB}"/>
              </a:ext>
            </a:extLst>
          </p:cNvPr>
          <p:cNvPicPr>
            <a:picLocks noGrp="1" noChangeAspect="1"/>
          </p:cNvPicPr>
          <p:nvPr>
            <p:ph sz="half" idx="2"/>
          </p:nvPr>
        </p:nvPicPr>
        <p:blipFill>
          <a:blip r:embed="rId2"/>
          <a:stretch>
            <a:fillRect/>
          </a:stretch>
        </p:blipFill>
        <p:spPr>
          <a:xfrm>
            <a:off x="6550621" y="2285121"/>
            <a:ext cx="4572396" cy="3432345"/>
          </a:xfrm>
          <a:prstGeom prst="rect">
            <a:avLst/>
          </a:prstGeom>
        </p:spPr>
      </p:pic>
    </p:spTree>
    <p:extLst>
      <p:ext uri="{BB962C8B-B14F-4D97-AF65-F5344CB8AC3E}">
        <p14:creationId xmlns:p14="http://schemas.microsoft.com/office/powerpoint/2010/main" val="125919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88CB-BF11-4C2A-8FDB-05F7FA306DC8}"/>
              </a:ext>
            </a:extLst>
          </p:cNvPr>
          <p:cNvSpPr>
            <a:spLocks noGrp="1"/>
          </p:cNvSpPr>
          <p:nvPr>
            <p:ph type="title"/>
          </p:nvPr>
        </p:nvSpPr>
        <p:spPr/>
        <p:txBody>
          <a:bodyPr/>
          <a:lstStyle/>
          <a:p>
            <a:r>
              <a:rPr lang="en-US" dirty="0"/>
              <a:t>Technology in PT and OT</a:t>
            </a:r>
          </a:p>
        </p:txBody>
      </p:sp>
      <p:sp>
        <p:nvSpPr>
          <p:cNvPr id="4" name="Content Placeholder 3">
            <a:extLst>
              <a:ext uri="{FF2B5EF4-FFF2-40B4-BE49-F238E27FC236}">
                <a16:creationId xmlns:a16="http://schemas.microsoft.com/office/drawing/2014/main" id="{2B7E7F2D-0A96-4DE7-A02B-6EB3452329F9}"/>
              </a:ext>
            </a:extLst>
          </p:cNvPr>
          <p:cNvSpPr>
            <a:spLocks noGrp="1"/>
          </p:cNvSpPr>
          <p:nvPr>
            <p:ph sz="half" idx="1"/>
          </p:nvPr>
        </p:nvSpPr>
        <p:spPr/>
        <p:txBody>
          <a:bodyPr/>
          <a:lstStyle/>
          <a:p>
            <a:r>
              <a:rPr lang="en-US" dirty="0"/>
              <a:t>The same place everybody else is using technology:</a:t>
            </a:r>
          </a:p>
          <a:p>
            <a:r>
              <a:rPr lang="en-US" dirty="0"/>
              <a:t>EMR</a:t>
            </a:r>
          </a:p>
          <a:p>
            <a:r>
              <a:rPr lang="en-US" dirty="0"/>
              <a:t>Data</a:t>
            </a:r>
          </a:p>
          <a:p>
            <a:r>
              <a:rPr lang="en-US" dirty="0"/>
              <a:t>Communications</a:t>
            </a:r>
          </a:p>
          <a:p>
            <a:r>
              <a:rPr lang="en-US" dirty="0"/>
              <a:t>Telehealth</a:t>
            </a:r>
          </a:p>
        </p:txBody>
      </p:sp>
      <p:pic>
        <p:nvPicPr>
          <p:cNvPr id="3" name="Content Placeholder 2">
            <a:extLst>
              <a:ext uri="{FF2B5EF4-FFF2-40B4-BE49-F238E27FC236}">
                <a16:creationId xmlns:a16="http://schemas.microsoft.com/office/drawing/2014/main" id="{1CA58D01-62A4-4D88-9666-C733DF9D27C4}"/>
              </a:ext>
            </a:extLst>
          </p:cNvPr>
          <p:cNvPicPr>
            <a:picLocks noGrp="1" noChangeAspect="1"/>
          </p:cNvPicPr>
          <p:nvPr>
            <p:ph sz="half" idx="2"/>
          </p:nvPr>
        </p:nvPicPr>
        <p:blipFill>
          <a:blip r:embed="rId2"/>
          <a:stretch>
            <a:fillRect/>
          </a:stretch>
        </p:blipFill>
        <p:spPr>
          <a:xfrm>
            <a:off x="6860541" y="2510721"/>
            <a:ext cx="4211459" cy="2981145"/>
          </a:xfrm>
          <a:prstGeom prst="rect">
            <a:avLst/>
          </a:prstGeom>
        </p:spPr>
      </p:pic>
    </p:spTree>
    <p:extLst>
      <p:ext uri="{BB962C8B-B14F-4D97-AF65-F5344CB8AC3E}">
        <p14:creationId xmlns:p14="http://schemas.microsoft.com/office/powerpoint/2010/main" val="146328605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0</TotalTime>
  <Words>2438</Words>
  <Application>Microsoft Office PowerPoint</Application>
  <PresentationFormat>Widescreen</PresentationFormat>
  <Paragraphs>360</Paragraphs>
  <Slides>68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Corbel</vt:lpstr>
      <vt:lpstr>Depth</vt:lpstr>
      <vt:lpstr>Before we begin, a short video</vt:lpstr>
      <vt:lpstr>Technology in Geriatric Rehabilitation</vt:lpstr>
      <vt:lpstr>A moment for Mark Twain</vt:lpstr>
      <vt:lpstr>About me</vt:lpstr>
      <vt:lpstr>Objectives</vt:lpstr>
      <vt:lpstr>Technologies big picture questions</vt:lpstr>
      <vt:lpstr>Technology is not always embraced</vt:lpstr>
      <vt:lpstr>Technology in OT and OT</vt:lpstr>
      <vt:lpstr>Technology in PT and OT</vt:lpstr>
      <vt:lpstr>Ambulation</vt:lpstr>
      <vt:lpstr>New technology in PT and OT: ambulation</vt:lpstr>
      <vt:lpstr>Exosuit videos</vt:lpstr>
      <vt:lpstr>New technologies in PT and OT: ambulation</vt:lpstr>
      <vt:lpstr>PowerPoint Presentation</vt:lpstr>
      <vt:lpstr>Technology in PT and OT: mobility</vt:lpstr>
      <vt:lpstr>Sports injury</vt:lpstr>
      <vt:lpstr>Technology in PT and OT: Sports injuries</vt:lpstr>
      <vt:lpstr>Technology in PT and OT: Sports injuries</vt:lpstr>
      <vt:lpstr>Technology in PT and OT: sports injuries</vt:lpstr>
      <vt:lpstr>Technology in PT and OT: sports injuries</vt:lpstr>
      <vt:lpstr>Technology in PT and OT: sports injury</vt:lpstr>
      <vt:lpstr>Fall Prevention</vt:lpstr>
      <vt:lpstr>Technology in PT and OT: Fall Prevention</vt:lpstr>
      <vt:lpstr>Shirley Ryan Ability Lab  (please stop calling them RIC . . . Please? They are spending a lot on those commercials)</vt:lpstr>
      <vt:lpstr>Shirley Ryan Ability Lab  (please stop calling them RIC . . . Please? They are spending a lot on those commercials)</vt:lpstr>
      <vt:lpstr>Shirley Ryan Ability Lab  (please stop calling them RIC . . . Please? They are spending a lot on those commercials) </vt:lpstr>
      <vt:lpstr>Technology: Fall Prevention</vt:lpstr>
      <vt:lpstr>Technology: Fall Prevention</vt:lpstr>
      <vt:lpstr>Technology: Fall Prevention</vt:lpstr>
      <vt:lpstr>Technology: Fall Prevention</vt:lpstr>
      <vt:lpstr>Technology in PT and OT: Fall Prevention</vt:lpstr>
      <vt:lpstr>Technology in PT and OT: Fall Prevention</vt:lpstr>
      <vt:lpstr>Technology in PT and OT: Fall prevention</vt:lpstr>
      <vt:lpstr>Technology in PT and OT: Fall Prevention</vt:lpstr>
      <vt:lpstr>Pain management</vt:lpstr>
      <vt:lpstr>Technology in PT and OT: Pain management</vt:lpstr>
      <vt:lpstr>Technology in PT and OT: Pain management</vt:lpstr>
      <vt:lpstr>Strength and Exercise</vt:lpstr>
      <vt:lpstr>Technology in therapy: strength/exercise</vt:lpstr>
      <vt:lpstr>Technology in therapy: exercise</vt:lpstr>
      <vt:lpstr>Technology in therapy: exercise</vt:lpstr>
      <vt:lpstr>Other uses of technology</vt:lpstr>
      <vt:lpstr>Technology in therapy: a medical specialty</vt:lpstr>
      <vt:lpstr>How technology differs in therapy</vt:lpstr>
      <vt:lpstr>How technology differs in therapy</vt:lpstr>
      <vt:lpstr>How technology interfaces with geriatrics</vt:lpstr>
      <vt:lpstr>How technology interfaces with geriatrics</vt:lpstr>
      <vt:lpstr>How technology interfaces with geriatrics</vt:lpstr>
      <vt:lpstr>How technology interfaces with geriatrics</vt:lpstr>
      <vt:lpstr>How technology interfaces with geriatrics</vt:lpstr>
      <vt:lpstr>PowerPoint Presentation</vt:lpstr>
      <vt:lpstr>How technology interfaces with geriatrics</vt:lpstr>
      <vt:lpstr>How technology interfaces with geriatrics</vt:lpstr>
      <vt:lpstr>Technology in Skilled Nursing Facilities</vt:lpstr>
      <vt:lpstr>Technology in Skilled Nursing Facilities</vt:lpstr>
      <vt:lpstr>A story from the old days</vt:lpstr>
      <vt:lpstr>Technology in Skilled Nursing Facilities</vt:lpstr>
      <vt:lpstr>Technology in Skilled Nursing Facilities</vt:lpstr>
      <vt:lpstr>Technology in Skilled Nursing</vt:lpstr>
      <vt:lpstr>Technology in Skilled nursing</vt:lpstr>
      <vt:lpstr>Recreation therapy in the technology era</vt:lpstr>
      <vt:lpstr>Recreation therapy in the technology era</vt:lpstr>
      <vt:lpstr>Recreational therapy in the technology era</vt:lpstr>
      <vt:lpstr>Technology in Skilled Nursing</vt:lpstr>
      <vt:lpstr>What is the benefit of technology?</vt:lpstr>
      <vt:lpstr>Other benefits of technology</vt:lpstr>
      <vt:lpstr>Katie says, ‘Thanks!’</vt:lpstr>
      <vt:lpstr>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 Geriatric Rehabilitation</dc:title>
  <dc:creator>Jason Gruss</dc:creator>
  <cp:lastModifiedBy>Windows User</cp:lastModifiedBy>
  <cp:revision>47</cp:revision>
  <dcterms:created xsi:type="dcterms:W3CDTF">2018-08-18T17:44:23Z</dcterms:created>
  <dcterms:modified xsi:type="dcterms:W3CDTF">2018-09-22T12:22:56Z</dcterms:modified>
</cp:coreProperties>
</file>