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7"/>
  </p:notesMasterIdLst>
  <p:handoutMasterIdLst>
    <p:handoutMasterId r:id="rId98"/>
  </p:handoutMasterIdLst>
  <p:sldIdLst>
    <p:sldId id="256" r:id="rId2"/>
    <p:sldId id="432" r:id="rId3"/>
    <p:sldId id="430" r:id="rId4"/>
    <p:sldId id="584" r:id="rId5"/>
    <p:sldId id="548" r:id="rId6"/>
    <p:sldId id="598" r:id="rId7"/>
    <p:sldId id="585" r:id="rId8"/>
    <p:sldId id="586" r:id="rId9"/>
    <p:sldId id="588" r:id="rId10"/>
    <p:sldId id="587" r:id="rId11"/>
    <p:sldId id="495" r:id="rId12"/>
    <p:sldId id="597" r:id="rId13"/>
    <p:sldId id="448" r:id="rId14"/>
    <p:sldId id="589" r:id="rId15"/>
    <p:sldId id="590" r:id="rId16"/>
    <p:sldId id="591" r:id="rId17"/>
    <p:sldId id="592" r:id="rId18"/>
    <p:sldId id="593" r:id="rId19"/>
    <p:sldId id="538" r:id="rId20"/>
    <p:sldId id="594" r:id="rId21"/>
    <p:sldId id="596" r:id="rId22"/>
    <p:sldId id="461" r:id="rId23"/>
    <p:sldId id="420" r:id="rId24"/>
    <p:sldId id="419" r:id="rId25"/>
    <p:sldId id="422" r:id="rId26"/>
    <p:sldId id="615" r:id="rId27"/>
    <p:sldId id="599" r:id="rId28"/>
    <p:sldId id="600" r:id="rId29"/>
    <p:sldId id="604" r:id="rId30"/>
    <p:sldId id="606" r:id="rId31"/>
    <p:sldId id="601" r:id="rId32"/>
    <p:sldId id="607" r:id="rId33"/>
    <p:sldId id="609" r:id="rId34"/>
    <p:sldId id="517" r:id="rId35"/>
    <p:sldId id="602" r:id="rId36"/>
    <p:sldId id="603" r:id="rId37"/>
    <p:sldId id="479" r:id="rId38"/>
    <p:sldId id="610" r:id="rId39"/>
    <p:sldId id="611" r:id="rId40"/>
    <p:sldId id="612" r:id="rId41"/>
    <p:sldId id="613" r:id="rId42"/>
    <p:sldId id="532" r:id="rId43"/>
    <p:sldId id="569" r:id="rId44"/>
    <p:sldId id="616" r:id="rId45"/>
    <p:sldId id="614" r:id="rId46"/>
    <p:sldId id="496" r:id="rId47"/>
    <p:sldId id="468" r:id="rId48"/>
    <p:sldId id="480" r:id="rId49"/>
    <p:sldId id="617" r:id="rId50"/>
    <p:sldId id="618" r:id="rId51"/>
    <p:sldId id="501" r:id="rId52"/>
    <p:sldId id="543" r:id="rId53"/>
    <p:sldId id="542" r:id="rId54"/>
    <p:sldId id="502" r:id="rId55"/>
    <p:sldId id="619" r:id="rId56"/>
    <p:sldId id="523" r:id="rId57"/>
    <p:sldId id="555" r:id="rId58"/>
    <p:sldId id="626" r:id="rId59"/>
    <p:sldId id="627" r:id="rId60"/>
    <p:sldId id="628" r:id="rId61"/>
    <p:sldId id="631" r:id="rId62"/>
    <p:sldId id="632" r:id="rId63"/>
    <p:sldId id="578" r:id="rId64"/>
    <p:sldId id="574" r:id="rId65"/>
    <p:sldId id="620" r:id="rId66"/>
    <p:sldId id="621" r:id="rId67"/>
    <p:sldId id="622" r:id="rId68"/>
    <p:sldId id="541" r:id="rId69"/>
    <p:sldId id="623" r:id="rId70"/>
    <p:sldId id="624" r:id="rId71"/>
    <p:sldId id="562" r:id="rId72"/>
    <p:sldId id="625" r:id="rId73"/>
    <p:sldId id="556" r:id="rId74"/>
    <p:sldId id="557" r:id="rId75"/>
    <p:sldId id="558" r:id="rId76"/>
    <p:sldId id="570" r:id="rId77"/>
    <p:sldId id="554" r:id="rId78"/>
    <p:sldId id="633" r:id="rId79"/>
    <p:sldId id="472" r:id="rId80"/>
    <p:sldId id="473" r:id="rId81"/>
    <p:sldId id="634" r:id="rId82"/>
    <p:sldId id="518" r:id="rId83"/>
    <p:sldId id="535" r:id="rId84"/>
    <p:sldId id="566" r:id="rId85"/>
    <p:sldId id="567" r:id="rId86"/>
    <p:sldId id="520" r:id="rId87"/>
    <p:sldId id="635" r:id="rId88"/>
    <p:sldId id="636" r:id="rId89"/>
    <p:sldId id="439" r:id="rId90"/>
    <p:sldId id="515" r:id="rId91"/>
    <p:sldId id="565" r:id="rId92"/>
    <p:sldId id="638" r:id="rId93"/>
    <p:sldId id="486" r:id="rId94"/>
    <p:sldId id="534" r:id="rId95"/>
    <p:sldId id="639" r:id="rId9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3615" autoAdjust="0"/>
  </p:normalViewPr>
  <p:slideViewPr>
    <p:cSldViewPr>
      <p:cViewPr varScale="1">
        <p:scale>
          <a:sx n="64" d="100"/>
          <a:sy n="64" d="100"/>
        </p:scale>
        <p:origin x="678"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E:\quality\Quality%20graphs%202013.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avoidable%20hospitalization%20project\Copy%20of%20rehospitalization%20cha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a:t>Percent of Med A Admissions rehospitalized within 30 days</a:t>
            </a:r>
          </a:p>
        </c:rich>
      </c:tx>
      <c:overlay val="0"/>
    </c:title>
    <c:autoTitleDeleted val="0"/>
    <c:plotArea>
      <c:layout/>
      <c:lineChart>
        <c:grouping val="standard"/>
        <c:varyColors val="0"/>
        <c:ser>
          <c:idx val="0"/>
          <c:order val="0"/>
          <c:tx>
            <c:strRef>
              <c:f>Sheet1!$A$4</c:f>
              <c:strCache>
                <c:ptCount val="1"/>
                <c:pt idx="0">
                  <c:v>Westminster</c:v>
                </c:pt>
              </c:strCache>
            </c:strRef>
          </c:tx>
          <c:cat>
            <c:strRef>
              <c:f>Sheet1!$C$3:$AG$3</c:f>
              <c:strCache>
                <c:ptCount val="31"/>
                <c:pt idx="0">
                  <c:v>Feb.</c:v>
                </c:pt>
                <c:pt idx="1">
                  <c:v>Mar.</c:v>
                </c:pt>
                <c:pt idx="2">
                  <c:v>Apr.</c:v>
                </c:pt>
                <c:pt idx="3">
                  <c:v>May</c:v>
                </c:pt>
                <c:pt idx="4">
                  <c:v>June</c:v>
                </c:pt>
                <c:pt idx="5">
                  <c:v>July</c:v>
                </c:pt>
                <c:pt idx="6">
                  <c:v>August</c:v>
                </c:pt>
                <c:pt idx="7">
                  <c:v>Sept.</c:v>
                </c:pt>
                <c:pt idx="8">
                  <c:v>October</c:v>
                </c:pt>
                <c:pt idx="9">
                  <c:v>Nov.</c:v>
                </c:pt>
                <c:pt idx="10">
                  <c:v>Dec.</c:v>
                </c:pt>
                <c:pt idx="11">
                  <c:v>Jan. 2014</c:v>
                </c:pt>
                <c:pt idx="12">
                  <c:v>February</c:v>
                </c:pt>
                <c:pt idx="13">
                  <c:v>March</c:v>
                </c:pt>
                <c:pt idx="14">
                  <c:v>April</c:v>
                </c:pt>
                <c:pt idx="15">
                  <c:v>May</c:v>
                </c:pt>
                <c:pt idx="16">
                  <c:v>June</c:v>
                </c:pt>
                <c:pt idx="17">
                  <c:v>July</c:v>
                </c:pt>
                <c:pt idx="18">
                  <c:v>August</c:v>
                </c:pt>
                <c:pt idx="19">
                  <c:v>Sept.</c:v>
                </c:pt>
                <c:pt idx="20">
                  <c:v>Oct.</c:v>
                </c:pt>
                <c:pt idx="21">
                  <c:v>Nov.</c:v>
                </c:pt>
                <c:pt idx="22">
                  <c:v>Dec.</c:v>
                </c:pt>
                <c:pt idx="23">
                  <c:v>Jan. 2015</c:v>
                </c:pt>
                <c:pt idx="24">
                  <c:v>February</c:v>
                </c:pt>
                <c:pt idx="25">
                  <c:v>March</c:v>
                </c:pt>
                <c:pt idx="26">
                  <c:v>April</c:v>
                </c:pt>
                <c:pt idx="27">
                  <c:v>May</c:v>
                </c:pt>
                <c:pt idx="28">
                  <c:v>June</c:v>
                </c:pt>
                <c:pt idx="29">
                  <c:v>July</c:v>
                </c:pt>
                <c:pt idx="30">
                  <c:v>August</c:v>
                </c:pt>
              </c:strCache>
            </c:strRef>
          </c:cat>
          <c:val>
            <c:numRef>
              <c:f>Sheet1!$C$4:$AG$4</c:f>
              <c:numCache>
                <c:formatCode>0%</c:formatCode>
                <c:ptCount val="31"/>
                <c:pt idx="0">
                  <c:v>0.14799999999999999</c:v>
                </c:pt>
                <c:pt idx="1">
                  <c:v>0.24</c:v>
                </c:pt>
                <c:pt idx="2">
                  <c:v>0.14699999999999999</c:v>
                </c:pt>
                <c:pt idx="3">
                  <c:v>0.13800000000000001</c:v>
                </c:pt>
                <c:pt idx="4">
                  <c:v>0.13600000000000001</c:v>
                </c:pt>
                <c:pt idx="5">
                  <c:v>0.04</c:v>
                </c:pt>
                <c:pt idx="6">
                  <c:v>0.13</c:v>
                </c:pt>
                <c:pt idx="7">
                  <c:v>0.16</c:v>
                </c:pt>
                <c:pt idx="8">
                  <c:v>0.06</c:v>
                </c:pt>
                <c:pt idx="9">
                  <c:v>7.0000000000000007E-2</c:v>
                </c:pt>
                <c:pt idx="10">
                  <c:v>5.8999999999999997E-2</c:v>
                </c:pt>
                <c:pt idx="11">
                  <c:v>0.1</c:v>
                </c:pt>
                <c:pt idx="12">
                  <c:v>0.09</c:v>
                </c:pt>
                <c:pt idx="13">
                  <c:v>0.158</c:v>
                </c:pt>
                <c:pt idx="14">
                  <c:v>0.14799999999999999</c:v>
                </c:pt>
                <c:pt idx="15">
                  <c:v>0.17</c:v>
                </c:pt>
                <c:pt idx="16">
                  <c:v>0.107</c:v>
                </c:pt>
                <c:pt idx="17">
                  <c:v>0.06</c:v>
                </c:pt>
                <c:pt idx="18">
                  <c:v>0.13300000000000001</c:v>
                </c:pt>
                <c:pt idx="19">
                  <c:v>0.14299999999999999</c:v>
                </c:pt>
                <c:pt idx="20">
                  <c:v>0.1</c:v>
                </c:pt>
                <c:pt idx="21">
                  <c:v>0.15</c:v>
                </c:pt>
                <c:pt idx="22">
                  <c:v>0.18</c:v>
                </c:pt>
                <c:pt idx="23">
                  <c:v>0.08</c:v>
                </c:pt>
                <c:pt idx="24">
                  <c:v>0.17</c:v>
                </c:pt>
                <c:pt idx="25">
                  <c:v>0.11</c:v>
                </c:pt>
                <c:pt idx="26">
                  <c:v>0.15</c:v>
                </c:pt>
                <c:pt idx="27">
                  <c:v>0.12</c:v>
                </c:pt>
                <c:pt idx="28">
                  <c:v>0.26</c:v>
                </c:pt>
                <c:pt idx="29">
                  <c:v>0.23</c:v>
                </c:pt>
                <c:pt idx="30">
                  <c:v>0.09</c:v>
                </c:pt>
              </c:numCache>
            </c:numRef>
          </c:val>
          <c:smooth val="0"/>
          <c:extLst>
            <c:ext xmlns:c16="http://schemas.microsoft.com/office/drawing/2014/chart" uri="{C3380CC4-5D6E-409C-BE32-E72D297353CC}">
              <c16:uniqueId val="{00000000-F812-4A51-904C-854DE1268570}"/>
            </c:ext>
          </c:extLst>
        </c:ser>
        <c:ser>
          <c:idx val="3"/>
          <c:order val="1"/>
          <c:tx>
            <c:strRef>
              <c:f>Sheet1!$A$7</c:f>
              <c:strCache>
                <c:ptCount val="1"/>
                <c:pt idx="0">
                  <c:v>Bench</c:v>
                </c:pt>
              </c:strCache>
            </c:strRef>
          </c:tx>
          <c:spPr>
            <a:ln>
              <a:solidFill>
                <a:sysClr val="windowText" lastClr="000000"/>
              </a:solidFill>
            </a:ln>
          </c:spPr>
          <c:marker>
            <c:spPr>
              <a:ln>
                <a:solidFill>
                  <a:sysClr val="windowText" lastClr="000000"/>
                </a:solidFill>
              </a:ln>
            </c:spPr>
          </c:marker>
          <c:cat>
            <c:strRef>
              <c:f>Sheet1!$C$3:$AG$3</c:f>
              <c:strCache>
                <c:ptCount val="31"/>
                <c:pt idx="0">
                  <c:v>Feb.</c:v>
                </c:pt>
                <c:pt idx="1">
                  <c:v>Mar.</c:v>
                </c:pt>
                <c:pt idx="2">
                  <c:v>Apr.</c:v>
                </c:pt>
                <c:pt idx="3">
                  <c:v>May</c:v>
                </c:pt>
                <c:pt idx="4">
                  <c:v>June</c:v>
                </c:pt>
                <c:pt idx="5">
                  <c:v>July</c:v>
                </c:pt>
                <c:pt idx="6">
                  <c:v>August</c:v>
                </c:pt>
                <c:pt idx="7">
                  <c:v>Sept.</c:v>
                </c:pt>
                <c:pt idx="8">
                  <c:v>October</c:v>
                </c:pt>
                <c:pt idx="9">
                  <c:v>Nov.</c:v>
                </c:pt>
                <c:pt idx="10">
                  <c:v>Dec.</c:v>
                </c:pt>
                <c:pt idx="11">
                  <c:v>Jan. 2014</c:v>
                </c:pt>
                <c:pt idx="12">
                  <c:v>February</c:v>
                </c:pt>
                <c:pt idx="13">
                  <c:v>March</c:v>
                </c:pt>
                <c:pt idx="14">
                  <c:v>April</c:v>
                </c:pt>
                <c:pt idx="15">
                  <c:v>May</c:v>
                </c:pt>
                <c:pt idx="16">
                  <c:v>June</c:v>
                </c:pt>
                <c:pt idx="17">
                  <c:v>July</c:v>
                </c:pt>
                <c:pt idx="18">
                  <c:v>August</c:v>
                </c:pt>
                <c:pt idx="19">
                  <c:v>Sept.</c:v>
                </c:pt>
                <c:pt idx="20">
                  <c:v>Oct.</c:v>
                </c:pt>
                <c:pt idx="21">
                  <c:v>Nov.</c:v>
                </c:pt>
                <c:pt idx="22">
                  <c:v>Dec.</c:v>
                </c:pt>
                <c:pt idx="23">
                  <c:v>Jan. 2015</c:v>
                </c:pt>
                <c:pt idx="24">
                  <c:v>February</c:v>
                </c:pt>
                <c:pt idx="25">
                  <c:v>March</c:v>
                </c:pt>
                <c:pt idx="26">
                  <c:v>April</c:v>
                </c:pt>
                <c:pt idx="27">
                  <c:v>May</c:v>
                </c:pt>
                <c:pt idx="28">
                  <c:v>June</c:v>
                </c:pt>
                <c:pt idx="29">
                  <c:v>July</c:v>
                </c:pt>
                <c:pt idx="30">
                  <c:v>August</c:v>
                </c:pt>
              </c:strCache>
            </c:strRef>
          </c:cat>
          <c:val>
            <c:numRef>
              <c:f>Sheet1!$C$7:$AG$7</c:f>
              <c:numCache>
                <c:formatCode>0%</c:formatCode>
                <c:ptCount val="31"/>
                <c:pt idx="0">
                  <c:v>0.15</c:v>
                </c:pt>
                <c:pt idx="1">
                  <c:v>0.15</c:v>
                </c:pt>
                <c:pt idx="2">
                  <c:v>0.15</c:v>
                </c:pt>
                <c:pt idx="3">
                  <c:v>0.15</c:v>
                </c:pt>
                <c:pt idx="4">
                  <c:v>0.15</c:v>
                </c:pt>
                <c:pt idx="5">
                  <c:v>0.15</c:v>
                </c:pt>
                <c:pt idx="6">
                  <c:v>0.15</c:v>
                </c:pt>
                <c:pt idx="7">
                  <c:v>0.15</c:v>
                </c:pt>
                <c:pt idx="8">
                  <c:v>0.15</c:v>
                </c:pt>
                <c:pt idx="9">
                  <c:v>0.15</c:v>
                </c:pt>
                <c:pt idx="10">
                  <c:v>0.15</c:v>
                </c:pt>
                <c:pt idx="11">
                  <c:v>0.13</c:v>
                </c:pt>
                <c:pt idx="12">
                  <c:v>0.13</c:v>
                </c:pt>
                <c:pt idx="13">
                  <c:v>0.13</c:v>
                </c:pt>
                <c:pt idx="14">
                  <c:v>0.13</c:v>
                </c:pt>
                <c:pt idx="15">
                  <c:v>0.13</c:v>
                </c:pt>
                <c:pt idx="16">
                  <c:v>0.13</c:v>
                </c:pt>
                <c:pt idx="17">
                  <c:v>0.13</c:v>
                </c:pt>
                <c:pt idx="18">
                  <c:v>0.13</c:v>
                </c:pt>
                <c:pt idx="19">
                  <c:v>0.13</c:v>
                </c:pt>
                <c:pt idx="20">
                  <c:v>0.13</c:v>
                </c:pt>
                <c:pt idx="21">
                  <c:v>0.13</c:v>
                </c:pt>
                <c:pt idx="22">
                  <c:v>0.13</c:v>
                </c:pt>
                <c:pt idx="23">
                  <c:v>0.13</c:v>
                </c:pt>
                <c:pt idx="24">
                  <c:v>0.13</c:v>
                </c:pt>
                <c:pt idx="25">
                  <c:v>0.13</c:v>
                </c:pt>
                <c:pt idx="26">
                  <c:v>0.13</c:v>
                </c:pt>
                <c:pt idx="27">
                  <c:v>0.13</c:v>
                </c:pt>
                <c:pt idx="28">
                  <c:v>0.13</c:v>
                </c:pt>
                <c:pt idx="29">
                  <c:v>0.13</c:v>
                </c:pt>
                <c:pt idx="30">
                  <c:v>0.13</c:v>
                </c:pt>
              </c:numCache>
            </c:numRef>
          </c:val>
          <c:smooth val="0"/>
          <c:extLst>
            <c:ext xmlns:c16="http://schemas.microsoft.com/office/drawing/2014/chart" uri="{C3380CC4-5D6E-409C-BE32-E72D297353CC}">
              <c16:uniqueId val="{00000001-F812-4A51-904C-854DE1268570}"/>
            </c:ext>
          </c:extLst>
        </c:ser>
        <c:dLbls>
          <c:showLegendKey val="0"/>
          <c:showVal val="0"/>
          <c:showCatName val="0"/>
          <c:showSerName val="0"/>
          <c:showPercent val="0"/>
          <c:showBubbleSize val="0"/>
        </c:dLbls>
        <c:marker val="1"/>
        <c:smooth val="0"/>
        <c:axId val="191559552"/>
        <c:axId val="191827968"/>
      </c:lineChart>
      <c:catAx>
        <c:axId val="191559552"/>
        <c:scaling>
          <c:orientation val="minMax"/>
        </c:scaling>
        <c:delete val="0"/>
        <c:axPos val="b"/>
        <c:numFmt formatCode="General" sourceLinked="0"/>
        <c:majorTickMark val="none"/>
        <c:minorTickMark val="none"/>
        <c:tickLblPos val="nextTo"/>
        <c:crossAx val="191827968"/>
        <c:crosses val="autoZero"/>
        <c:auto val="1"/>
        <c:lblAlgn val="ctr"/>
        <c:lblOffset val="100"/>
        <c:noMultiLvlLbl val="0"/>
      </c:catAx>
      <c:valAx>
        <c:axId val="191827968"/>
        <c:scaling>
          <c:orientation val="minMax"/>
        </c:scaling>
        <c:delete val="0"/>
        <c:axPos val="l"/>
        <c:majorGridlines/>
        <c:title>
          <c:tx>
            <c:rich>
              <a:bodyPr/>
              <a:lstStyle/>
              <a:p>
                <a:pPr>
                  <a:defRPr/>
                </a:pPr>
                <a:r>
                  <a:rPr lang="en-US"/>
                  <a:t>%</a:t>
                </a:r>
                <a:r>
                  <a:rPr lang="en-US" b="0"/>
                  <a:t> rehsopitalized</a:t>
                </a:r>
              </a:p>
            </c:rich>
          </c:tx>
          <c:layout>
            <c:manualLayout>
              <c:xMode val="edge"/>
              <c:yMode val="edge"/>
              <c:x val="1.6359916092953179E-2"/>
              <c:y val="0.43820793234179062"/>
            </c:manualLayout>
          </c:layout>
          <c:overlay val="0"/>
        </c:title>
        <c:numFmt formatCode="0%" sourceLinked="1"/>
        <c:majorTickMark val="none"/>
        <c:minorTickMark val="none"/>
        <c:tickLblPos val="nextTo"/>
        <c:crossAx val="191559552"/>
        <c:crosses val="autoZero"/>
        <c:crossBetween val="between"/>
      </c:valAx>
    </c:plotArea>
    <c:legend>
      <c:legendPos val="r"/>
      <c:legendEntry>
        <c:idx val="0"/>
        <c:delete val="1"/>
      </c:legendEntry>
      <c:layout>
        <c:manualLayout>
          <c:xMode val="edge"/>
          <c:yMode val="edge"/>
          <c:x val="0.86958576358510742"/>
          <c:y val="0.42512322199353025"/>
          <c:w val="0.12443132108486438"/>
          <c:h val="0.23881681928541512"/>
        </c:manualLayout>
      </c:layout>
      <c:overlay val="0"/>
      <c:txPr>
        <a:bodyPr/>
        <a:lstStyle/>
        <a:p>
          <a:pPr>
            <a:defRPr>
              <a:solidFill>
                <a:sysClr val="windowText" lastClr="000000"/>
              </a:solidFill>
            </a:defRPr>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b="0" dirty="0"/>
              <a:t>Facility B: Hospitalizations/ 1000 Resident Days</a:t>
            </a:r>
          </a:p>
          <a:p>
            <a:pPr>
              <a:defRPr/>
            </a:pPr>
            <a:r>
              <a:rPr lang="en-US" sz="1400" b="0" dirty="0"/>
              <a:t>(vertical line, May 2012 indicates start</a:t>
            </a:r>
            <a:r>
              <a:rPr lang="en-US" sz="1400" b="0" baseline="0" dirty="0"/>
              <a:t> of hospitalization review committee)</a:t>
            </a:r>
            <a:endParaRPr lang="en-US" sz="1400" b="0" dirty="0"/>
          </a:p>
        </c:rich>
      </c:tx>
      <c:overlay val="0"/>
    </c:title>
    <c:autoTitleDeleted val="0"/>
    <c:plotArea>
      <c:layout/>
      <c:lineChart>
        <c:grouping val="standard"/>
        <c:varyColors val="0"/>
        <c:ser>
          <c:idx val="1"/>
          <c:order val="0"/>
          <c:trendline>
            <c:trendlineType val="linear"/>
            <c:dispRSqr val="0"/>
            <c:dispEq val="0"/>
          </c:trendline>
          <c:cat>
            <c:strRef>
              <c:f>Sheet2!$B$21:$Z$21</c:f>
              <c:strCache>
                <c:ptCount val="25"/>
                <c:pt idx="0">
                  <c:v>Sept. 2010</c:v>
                </c:pt>
                <c:pt idx="1">
                  <c:v>Oct. 2010</c:v>
                </c:pt>
                <c:pt idx="2">
                  <c:v>Nov. 2010</c:v>
                </c:pt>
                <c:pt idx="3">
                  <c:v>Dec. 2010</c:v>
                </c:pt>
                <c:pt idx="4">
                  <c:v>Jan. 2011</c:v>
                </c:pt>
                <c:pt idx="5">
                  <c:v>Feb. 2011</c:v>
                </c:pt>
                <c:pt idx="6">
                  <c:v>Mar. 2011</c:v>
                </c:pt>
                <c:pt idx="7">
                  <c:v>Apr. 2011</c:v>
                </c:pt>
                <c:pt idx="8">
                  <c:v>May. 2011</c:v>
                </c:pt>
                <c:pt idx="9">
                  <c:v>Jun. 2011</c:v>
                </c:pt>
                <c:pt idx="10">
                  <c:v>Jul. 2011</c:v>
                </c:pt>
                <c:pt idx="11">
                  <c:v>Aug. 2011</c:v>
                </c:pt>
                <c:pt idx="12">
                  <c:v>Sept. 2011</c:v>
                </c:pt>
                <c:pt idx="13">
                  <c:v>Oct. 2011</c:v>
                </c:pt>
                <c:pt idx="14">
                  <c:v>Nov. 2011</c:v>
                </c:pt>
                <c:pt idx="15">
                  <c:v>Dec. 2011</c:v>
                </c:pt>
                <c:pt idx="16">
                  <c:v>Jan. 2012</c:v>
                </c:pt>
                <c:pt idx="17">
                  <c:v>Feb. 2012</c:v>
                </c:pt>
                <c:pt idx="18">
                  <c:v>Mar. 2012</c:v>
                </c:pt>
                <c:pt idx="19">
                  <c:v>Apr. 2012</c:v>
                </c:pt>
                <c:pt idx="20">
                  <c:v>May. 2012</c:v>
                </c:pt>
                <c:pt idx="21">
                  <c:v>Jun. 2012</c:v>
                </c:pt>
                <c:pt idx="22">
                  <c:v>Jul. 2012</c:v>
                </c:pt>
                <c:pt idx="23">
                  <c:v>Aug. 2012</c:v>
                </c:pt>
                <c:pt idx="24">
                  <c:v>Sept. 2012</c:v>
                </c:pt>
              </c:strCache>
            </c:strRef>
          </c:cat>
          <c:val>
            <c:numRef>
              <c:f>Sheet2!$B$24:$Z$24</c:f>
              <c:numCache>
                <c:formatCode>General</c:formatCode>
                <c:ptCount val="25"/>
                <c:pt idx="0">
                  <c:v>3.2959999999999998</c:v>
                </c:pt>
                <c:pt idx="1">
                  <c:v>2.7450000000000001</c:v>
                </c:pt>
                <c:pt idx="2">
                  <c:v>3.33</c:v>
                </c:pt>
                <c:pt idx="3">
                  <c:v>6.59</c:v>
                </c:pt>
                <c:pt idx="4">
                  <c:v>3.96</c:v>
                </c:pt>
                <c:pt idx="5">
                  <c:v>5.53</c:v>
                </c:pt>
                <c:pt idx="6">
                  <c:v>4.71</c:v>
                </c:pt>
                <c:pt idx="7">
                  <c:v>7.11</c:v>
                </c:pt>
                <c:pt idx="8">
                  <c:v>5.78</c:v>
                </c:pt>
                <c:pt idx="9">
                  <c:v>5.97</c:v>
                </c:pt>
                <c:pt idx="10">
                  <c:v>2.46</c:v>
                </c:pt>
                <c:pt idx="11">
                  <c:v>4.07</c:v>
                </c:pt>
                <c:pt idx="12">
                  <c:v>6.9</c:v>
                </c:pt>
                <c:pt idx="13">
                  <c:v>2.4700000000000002</c:v>
                </c:pt>
                <c:pt idx="14">
                  <c:v>6.31</c:v>
                </c:pt>
                <c:pt idx="15">
                  <c:v>3.85</c:v>
                </c:pt>
                <c:pt idx="16">
                  <c:v>3.47</c:v>
                </c:pt>
                <c:pt idx="17">
                  <c:v>2.1</c:v>
                </c:pt>
                <c:pt idx="18">
                  <c:v>2.7</c:v>
                </c:pt>
                <c:pt idx="19">
                  <c:v>3.1</c:v>
                </c:pt>
                <c:pt idx="20">
                  <c:v>4.0999999999999996</c:v>
                </c:pt>
                <c:pt idx="21">
                  <c:v>4.0999999999999996</c:v>
                </c:pt>
                <c:pt idx="22">
                  <c:v>3.4</c:v>
                </c:pt>
                <c:pt idx="23">
                  <c:v>1</c:v>
                </c:pt>
                <c:pt idx="24">
                  <c:v>2.1</c:v>
                </c:pt>
              </c:numCache>
            </c:numRef>
          </c:val>
          <c:smooth val="0"/>
          <c:extLst>
            <c:ext xmlns:c16="http://schemas.microsoft.com/office/drawing/2014/chart" uri="{C3380CC4-5D6E-409C-BE32-E72D297353CC}">
              <c16:uniqueId val="{00000001-4F90-49E2-A286-E52637B434EF}"/>
            </c:ext>
          </c:extLst>
        </c:ser>
        <c:dLbls>
          <c:showLegendKey val="0"/>
          <c:showVal val="0"/>
          <c:showCatName val="0"/>
          <c:showSerName val="0"/>
          <c:showPercent val="0"/>
          <c:showBubbleSize val="0"/>
        </c:dLbls>
        <c:marker val="1"/>
        <c:smooth val="0"/>
        <c:axId val="157035520"/>
        <c:axId val="191469056"/>
      </c:lineChart>
      <c:catAx>
        <c:axId val="157035520"/>
        <c:scaling>
          <c:orientation val="minMax"/>
        </c:scaling>
        <c:delete val="0"/>
        <c:axPos val="b"/>
        <c:numFmt formatCode="General" sourceLinked="0"/>
        <c:majorTickMark val="none"/>
        <c:minorTickMark val="none"/>
        <c:tickLblPos val="nextTo"/>
        <c:txPr>
          <a:bodyPr/>
          <a:lstStyle/>
          <a:p>
            <a:pPr>
              <a:defRPr b="0"/>
            </a:pPr>
            <a:endParaRPr lang="en-US"/>
          </a:p>
        </c:txPr>
        <c:crossAx val="191469056"/>
        <c:crosses val="autoZero"/>
        <c:auto val="1"/>
        <c:lblAlgn val="ctr"/>
        <c:lblOffset val="100"/>
        <c:noMultiLvlLbl val="0"/>
      </c:catAx>
      <c:valAx>
        <c:axId val="191469056"/>
        <c:scaling>
          <c:orientation val="minMax"/>
        </c:scaling>
        <c:delete val="0"/>
        <c:axPos val="l"/>
        <c:majorGridlines/>
        <c:title>
          <c:tx>
            <c:rich>
              <a:bodyPr/>
              <a:lstStyle/>
              <a:p>
                <a:pPr>
                  <a:defRPr/>
                </a:pPr>
                <a:r>
                  <a:rPr lang="en-US" b="0"/>
                  <a:t>Hospitalizations/ 1000 resident days</a:t>
                </a:r>
              </a:p>
            </c:rich>
          </c:tx>
          <c:overlay val="0"/>
        </c:title>
        <c:numFmt formatCode="General" sourceLinked="1"/>
        <c:majorTickMark val="none"/>
        <c:minorTickMark val="none"/>
        <c:tickLblPos val="nextTo"/>
        <c:crossAx val="157035520"/>
        <c:crosses val="autoZero"/>
        <c:crossBetween val="between"/>
      </c:valAx>
    </c:plotArea>
    <c:plotVisOnly val="1"/>
    <c:dispBlanksAs val="gap"/>
    <c:showDLblsOverMax val="0"/>
  </c:chart>
  <c:txPr>
    <a:bodyPr/>
    <a:lstStyle/>
    <a:p>
      <a:pPr>
        <a:defRPr b="1"/>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0.38782</cdr:x>
      <cdr:y>0.23494</cdr:y>
    </cdr:from>
    <cdr:to>
      <cdr:x>0.39103</cdr:x>
      <cdr:y>0.75049</cdr:y>
    </cdr:to>
    <cdr:cxnSp macro="">
      <cdr:nvCxnSpPr>
        <cdr:cNvPr id="9" name="Straight Connector 8">
          <a:extLst xmlns:a="http://schemas.openxmlformats.org/drawingml/2006/main">
            <a:ext uri="{FF2B5EF4-FFF2-40B4-BE49-F238E27FC236}">
              <a16:creationId xmlns:a16="http://schemas.microsoft.com/office/drawing/2014/main" id="{7EC6069D-237D-4603-A7A4-4CE278EE7672}"/>
            </a:ext>
          </a:extLst>
        </cdr:cNvPr>
        <cdr:cNvCxnSpPr/>
      </cdr:nvCxnSpPr>
      <cdr:spPr>
        <a:xfrm xmlns:a="http://schemas.openxmlformats.org/drawingml/2006/main" flipH="1" flipV="1">
          <a:off x="2305050" y="685800"/>
          <a:ext cx="19052" cy="150495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8058" cy="469583"/>
          </a:xfrm>
          <a:prstGeom prst="rect">
            <a:avLst/>
          </a:prstGeom>
        </p:spPr>
        <p:txBody>
          <a:bodyPr vert="horz" lIns="91714" tIns="45857" rIns="91714" bIns="45857" rtlCol="0"/>
          <a:lstStyle>
            <a:lvl1pPr algn="l">
              <a:defRPr sz="1200"/>
            </a:lvl1pPr>
          </a:lstStyle>
          <a:p>
            <a:endParaRPr lang="en-US"/>
          </a:p>
        </p:txBody>
      </p:sp>
      <p:sp>
        <p:nvSpPr>
          <p:cNvPr id="3" name="Date Placeholder 2"/>
          <p:cNvSpPr>
            <a:spLocks noGrp="1"/>
          </p:cNvSpPr>
          <p:nvPr>
            <p:ph type="dt" sz="quarter" idx="1"/>
          </p:nvPr>
        </p:nvSpPr>
        <p:spPr>
          <a:xfrm>
            <a:off x="4022824" y="1"/>
            <a:ext cx="3078058" cy="469583"/>
          </a:xfrm>
          <a:prstGeom prst="rect">
            <a:avLst/>
          </a:prstGeom>
        </p:spPr>
        <p:txBody>
          <a:bodyPr vert="horz" lIns="91714" tIns="45857" rIns="91714" bIns="45857" rtlCol="0"/>
          <a:lstStyle>
            <a:lvl1pPr algn="r">
              <a:defRPr sz="1200"/>
            </a:lvl1pPr>
          </a:lstStyle>
          <a:p>
            <a:fld id="{13A1E790-DE4E-4E71-80A1-DD7BE747B61B}" type="datetimeFigureOut">
              <a:rPr lang="en-US" smtClean="0"/>
              <a:t>9/22/2018</a:t>
            </a:fld>
            <a:endParaRPr lang="en-US"/>
          </a:p>
        </p:txBody>
      </p:sp>
      <p:sp>
        <p:nvSpPr>
          <p:cNvPr id="4" name="Footer Placeholder 3"/>
          <p:cNvSpPr>
            <a:spLocks noGrp="1"/>
          </p:cNvSpPr>
          <p:nvPr>
            <p:ph type="ftr" sz="quarter" idx="2"/>
          </p:nvPr>
        </p:nvSpPr>
        <p:spPr>
          <a:xfrm>
            <a:off x="0" y="8917301"/>
            <a:ext cx="3078058" cy="469583"/>
          </a:xfrm>
          <a:prstGeom prst="rect">
            <a:avLst/>
          </a:prstGeom>
        </p:spPr>
        <p:txBody>
          <a:bodyPr vert="horz" lIns="91714" tIns="45857" rIns="91714" bIns="45857" rtlCol="0" anchor="b"/>
          <a:lstStyle>
            <a:lvl1pPr algn="l">
              <a:defRPr sz="1200"/>
            </a:lvl1pPr>
          </a:lstStyle>
          <a:p>
            <a:endParaRPr lang="en-US"/>
          </a:p>
        </p:txBody>
      </p:sp>
      <p:sp>
        <p:nvSpPr>
          <p:cNvPr id="5" name="Slide Number Placeholder 4"/>
          <p:cNvSpPr>
            <a:spLocks noGrp="1"/>
          </p:cNvSpPr>
          <p:nvPr>
            <p:ph type="sldNum" sz="quarter" idx="3"/>
          </p:nvPr>
        </p:nvSpPr>
        <p:spPr>
          <a:xfrm>
            <a:off x="4022824" y="8917301"/>
            <a:ext cx="3078058" cy="469583"/>
          </a:xfrm>
          <a:prstGeom prst="rect">
            <a:avLst/>
          </a:prstGeom>
        </p:spPr>
        <p:txBody>
          <a:bodyPr vert="horz" lIns="91714" tIns="45857" rIns="91714" bIns="45857" rtlCol="0" anchor="b"/>
          <a:lstStyle>
            <a:lvl1pPr algn="r">
              <a:defRPr sz="1200"/>
            </a:lvl1pPr>
          </a:lstStyle>
          <a:p>
            <a:fld id="{F06150AA-53D5-4CE0-A682-3DED955D2E92}" type="slidenum">
              <a:rPr lang="en-US" smtClean="0"/>
              <a:t>‹#›</a:t>
            </a:fld>
            <a:endParaRPr lang="en-US"/>
          </a:p>
        </p:txBody>
      </p:sp>
    </p:spTree>
    <p:extLst>
      <p:ext uri="{BB962C8B-B14F-4D97-AF65-F5344CB8AC3E}">
        <p14:creationId xmlns:p14="http://schemas.microsoft.com/office/powerpoint/2010/main" val="14455926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8058" cy="469583"/>
          </a:xfrm>
          <a:prstGeom prst="rect">
            <a:avLst/>
          </a:prstGeom>
        </p:spPr>
        <p:txBody>
          <a:bodyPr vert="horz" lIns="91714" tIns="45857" rIns="91714" bIns="45857" rtlCol="0"/>
          <a:lstStyle>
            <a:lvl1pPr algn="l">
              <a:defRPr sz="1200"/>
            </a:lvl1pPr>
          </a:lstStyle>
          <a:p>
            <a:endParaRPr lang="en-US"/>
          </a:p>
        </p:txBody>
      </p:sp>
      <p:sp>
        <p:nvSpPr>
          <p:cNvPr id="3" name="Date Placeholder 2"/>
          <p:cNvSpPr>
            <a:spLocks noGrp="1"/>
          </p:cNvSpPr>
          <p:nvPr>
            <p:ph type="dt" idx="1"/>
          </p:nvPr>
        </p:nvSpPr>
        <p:spPr>
          <a:xfrm>
            <a:off x="4022824" y="1"/>
            <a:ext cx="3078058" cy="469583"/>
          </a:xfrm>
          <a:prstGeom prst="rect">
            <a:avLst/>
          </a:prstGeom>
        </p:spPr>
        <p:txBody>
          <a:bodyPr vert="horz" lIns="91714" tIns="45857" rIns="91714" bIns="45857" rtlCol="0"/>
          <a:lstStyle>
            <a:lvl1pPr algn="r">
              <a:defRPr sz="1200"/>
            </a:lvl1pPr>
          </a:lstStyle>
          <a:p>
            <a:fld id="{4F035F4B-C9E2-41C0-AA2A-35C65DF88FB8}" type="datetimeFigureOut">
              <a:rPr lang="en-US" smtClean="0"/>
              <a:t>9/22/2018</a:t>
            </a:fld>
            <a:endParaRPr lang="en-US"/>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1714" tIns="45857" rIns="91714" bIns="45857" rtlCol="0" anchor="ctr"/>
          <a:lstStyle/>
          <a:p>
            <a:endParaRPr lang="en-US"/>
          </a:p>
        </p:txBody>
      </p:sp>
      <p:sp>
        <p:nvSpPr>
          <p:cNvPr id="5" name="Notes Placeholder 4"/>
          <p:cNvSpPr>
            <a:spLocks noGrp="1"/>
          </p:cNvSpPr>
          <p:nvPr>
            <p:ph type="body" sz="quarter" idx="3"/>
          </p:nvPr>
        </p:nvSpPr>
        <p:spPr>
          <a:xfrm>
            <a:off x="710567" y="4460242"/>
            <a:ext cx="5681343" cy="4224655"/>
          </a:xfrm>
          <a:prstGeom prst="rect">
            <a:avLst/>
          </a:prstGeom>
        </p:spPr>
        <p:txBody>
          <a:bodyPr vert="horz" lIns="91714" tIns="45857" rIns="91714" bIns="4585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301"/>
            <a:ext cx="3078058" cy="469583"/>
          </a:xfrm>
          <a:prstGeom prst="rect">
            <a:avLst/>
          </a:prstGeom>
        </p:spPr>
        <p:txBody>
          <a:bodyPr vert="horz" lIns="91714" tIns="45857" rIns="91714" bIns="45857" rtlCol="0" anchor="b"/>
          <a:lstStyle>
            <a:lvl1pPr algn="l">
              <a:defRPr sz="1200"/>
            </a:lvl1pPr>
          </a:lstStyle>
          <a:p>
            <a:endParaRPr lang="en-US"/>
          </a:p>
        </p:txBody>
      </p:sp>
      <p:sp>
        <p:nvSpPr>
          <p:cNvPr id="7" name="Slide Number Placeholder 6"/>
          <p:cNvSpPr>
            <a:spLocks noGrp="1"/>
          </p:cNvSpPr>
          <p:nvPr>
            <p:ph type="sldNum" sz="quarter" idx="5"/>
          </p:nvPr>
        </p:nvSpPr>
        <p:spPr>
          <a:xfrm>
            <a:off x="4022824" y="8917301"/>
            <a:ext cx="3078058" cy="469583"/>
          </a:xfrm>
          <a:prstGeom prst="rect">
            <a:avLst/>
          </a:prstGeom>
        </p:spPr>
        <p:txBody>
          <a:bodyPr vert="horz" lIns="91714" tIns="45857" rIns="91714" bIns="45857" rtlCol="0" anchor="b"/>
          <a:lstStyle>
            <a:lvl1pPr algn="r">
              <a:defRPr sz="1200"/>
            </a:lvl1pPr>
          </a:lstStyle>
          <a:p>
            <a:fld id="{80AC60DD-5C74-4954-BB3C-C3864B351F65}" type="slidenum">
              <a:rPr lang="en-US" smtClean="0"/>
              <a:t>‹#›</a:t>
            </a:fld>
            <a:endParaRPr lang="en-US"/>
          </a:p>
        </p:txBody>
      </p:sp>
    </p:spTree>
    <p:extLst>
      <p:ext uri="{BB962C8B-B14F-4D97-AF65-F5344CB8AC3E}">
        <p14:creationId xmlns:p14="http://schemas.microsoft.com/office/powerpoint/2010/main" val="1574500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AC60DD-5C74-4954-BB3C-C3864B351F65}" type="slidenum">
              <a:rPr lang="en-US" smtClean="0"/>
              <a:t>47</a:t>
            </a:fld>
            <a:endParaRPr lang="en-US"/>
          </a:p>
        </p:txBody>
      </p:sp>
    </p:spTree>
    <p:extLst>
      <p:ext uri="{BB962C8B-B14F-4D97-AF65-F5344CB8AC3E}">
        <p14:creationId xmlns:p14="http://schemas.microsoft.com/office/powerpoint/2010/main" val="98351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3072FCC-BFE4-4F24-ABFD-C72EBA5189DE}" type="datetimeFigureOut">
              <a:rPr lang="en-US" smtClean="0"/>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D760A-BBD7-45A6-BF88-628F57253F5F}" type="slidenum">
              <a:rPr lang="en-US" smtClean="0"/>
              <a:t>‹#›</a:t>
            </a:fld>
            <a:endParaRPr lang="en-US"/>
          </a:p>
        </p:txBody>
      </p:sp>
    </p:spTree>
    <p:extLst>
      <p:ext uri="{BB962C8B-B14F-4D97-AF65-F5344CB8AC3E}">
        <p14:creationId xmlns:p14="http://schemas.microsoft.com/office/powerpoint/2010/main" val="2347801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072FCC-BFE4-4F24-ABFD-C72EBA5189DE}" type="datetimeFigureOut">
              <a:rPr lang="en-US" smtClean="0"/>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D760A-BBD7-45A6-BF88-628F57253F5F}" type="slidenum">
              <a:rPr lang="en-US" smtClean="0"/>
              <a:t>‹#›</a:t>
            </a:fld>
            <a:endParaRPr lang="en-US"/>
          </a:p>
        </p:txBody>
      </p:sp>
    </p:spTree>
    <p:extLst>
      <p:ext uri="{BB962C8B-B14F-4D97-AF65-F5344CB8AC3E}">
        <p14:creationId xmlns:p14="http://schemas.microsoft.com/office/powerpoint/2010/main" val="637346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072FCC-BFE4-4F24-ABFD-C72EBA5189DE}" type="datetimeFigureOut">
              <a:rPr lang="en-US" smtClean="0"/>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D760A-BBD7-45A6-BF88-628F57253F5F}" type="slidenum">
              <a:rPr lang="en-US" smtClean="0"/>
              <a:t>‹#›</a:t>
            </a:fld>
            <a:endParaRPr lang="en-US"/>
          </a:p>
        </p:txBody>
      </p:sp>
    </p:spTree>
    <p:extLst>
      <p:ext uri="{BB962C8B-B14F-4D97-AF65-F5344CB8AC3E}">
        <p14:creationId xmlns:p14="http://schemas.microsoft.com/office/powerpoint/2010/main" val="2041775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072FCC-BFE4-4F24-ABFD-C72EBA5189DE}" type="datetimeFigureOut">
              <a:rPr lang="en-US" smtClean="0"/>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D760A-BBD7-45A6-BF88-628F57253F5F}" type="slidenum">
              <a:rPr lang="en-US" smtClean="0"/>
              <a:t>‹#›</a:t>
            </a:fld>
            <a:endParaRPr lang="en-US"/>
          </a:p>
        </p:txBody>
      </p:sp>
    </p:spTree>
    <p:extLst>
      <p:ext uri="{BB962C8B-B14F-4D97-AF65-F5344CB8AC3E}">
        <p14:creationId xmlns:p14="http://schemas.microsoft.com/office/powerpoint/2010/main" val="3428609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072FCC-BFE4-4F24-ABFD-C72EBA5189DE}" type="datetimeFigureOut">
              <a:rPr lang="en-US" smtClean="0"/>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D760A-BBD7-45A6-BF88-628F57253F5F}" type="slidenum">
              <a:rPr lang="en-US" smtClean="0"/>
              <a:t>‹#›</a:t>
            </a:fld>
            <a:endParaRPr lang="en-US"/>
          </a:p>
        </p:txBody>
      </p:sp>
    </p:spTree>
    <p:extLst>
      <p:ext uri="{BB962C8B-B14F-4D97-AF65-F5344CB8AC3E}">
        <p14:creationId xmlns:p14="http://schemas.microsoft.com/office/powerpoint/2010/main" val="1292505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072FCC-BFE4-4F24-ABFD-C72EBA5189DE}" type="datetimeFigureOut">
              <a:rPr lang="en-US" smtClean="0"/>
              <a:t>9/22/2018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D760A-BBD7-45A6-BF88-628F57253F5F}" type="slidenum">
              <a:rPr lang="en-US" smtClean="0"/>
              <a:t>‹#›</a:t>
            </a:fld>
            <a:endParaRPr lang="en-US"/>
          </a:p>
        </p:txBody>
      </p:sp>
    </p:spTree>
    <p:extLst>
      <p:ext uri="{BB962C8B-B14F-4D97-AF65-F5344CB8AC3E}">
        <p14:creationId xmlns:p14="http://schemas.microsoft.com/office/powerpoint/2010/main" val="2443059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072FCC-BFE4-4F24-ABFD-C72EBA5189DE}" type="datetimeFigureOut">
              <a:rPr lang="en-US" smtClean="0"/>
              <a:t>9/22/2018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CD760A-BBD7-45A6-BF88-628F57253F5F}" type="slidenum">
              <a:rPr lang="en-US" smtClean="0"/>
              <a:t>‹#›</a:t>
            </a:fld>
            <a:endParaRPr lang="en-US"/>
          </a:p>
        </p:txBody>
      </p:sp>
    </p:spTree>
    <p:extLst>
      <p:ext uri="{BB962C8B-B14F-4D97-AF65-F5344CB8AC3E}">
        <p14:creationId xmlns:p14="http://schemas.microsoft.com/office/powerpoint/2010/main" val="1801942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072FCC-BFE4-4F24-ABFD-C72EBA5189DE}" type="datetimeFigureOut">
              <a:rPr lang="en-US" smtClean="0"/>
              <a:t>9/22/2018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CD760A-BBD7-45A6-BF88-628F57253F5F}" type="slidenum">
              <a:rPr lang="en-US" smtClean="0"/>
              <a:t>‹#›</a:t>
            </a:fld>
            <a:endParaRPr lang="en-US"/>
          </a:p>
        </p:txBody>
      </p:sp>
    </p:spTree>
    <p:extLst>
      <p:ext uri="{BB962C8B-B14F-4D97-AF65-F5344CB8AC3E}">
        <p14:creationId xmlns:p14="http://schemas.microsoft.com/office/powerpoint/2010/main" val="962249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072FCC-BFE4-4F24-ABFD-C72EBA5189DE}" type="datetimeFigureOut">
              <a:rPr lang="en-US" smtClean="0"/>
              <a:t>9/22/2018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CD760A-BBD7-45A6-BF88-628F57253F5F}" type="slidenum">
              <a:rPr lang="en-US" smtClean="0"/>
              <a:t>‹#›</a:t>
            </a:fld>
            <a:endParaRPr lang="en-US"/>
          </a:p>
        </p:txBody>
      </p:sp>
    </p:spTree>
    <p:extLst>
      <p:ext uri="{BB962C8B-B14F-4D97-AF65-F5344CB8AC3E}">
        <p14:creationId xmlns:p14="http://schemas.microsoft.com/office/powerpoint/2010/main" val="2005267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072FCC-BFE4-4F24-ABFD-C72EBA5189DE}" type="datetimeFigureOut">
              <a:rPr lang="en-US" smtClean="0"/>
              <a:t>9/22/2018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D760A-BBD7-45A6-BF88-628F57253F5F}" type="slidenum">
              <a:rPr lang="en-US" smtClean="0"/>
              <a:t>‹#›</a:t>
            </a:fld>
            <a:endParaRPr lang="en-US"/>
          </a:p>
        </p:txBody>
      </p:sp>
    </p:spTree>
    <p:extLst>
      <p:ext uri="{BB962C8B-B14F-4D97-AF65-F5344CB8AC3E}">
        <p14:creationId xmlns:p14="http://schemas.microsoft.com/office/powerpoint/2010/main" val="872736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072FCC-BFE4-4F24-ABFD-C72EBA5189DE}" type="datetimeFigureOut">
              <a:rPr lang="en-US" smtClean="0"/>
              <a:t>9/22/2018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D760A-BBD7-45A6-BF88-628F57253F5F}" type="slidenum">
              <a:rPr lang="en-US" smtClean="0"/>
              <a:t>‹#›</a:t>
            </a:fld>
            <a:endParaRPr lang="en-US"/>
          </a:p>
        </p:txBody>
      </p:sp>
    </p:spTree>
    <p:extLst>
      <p:ext uri="{BB962C8B-B14F-4D97-AF65-F5344CB8AC3E}">
        <p14:creationId xmlns:p14="http://schemas.microsoft.com/office/powerpoint/2010/main" val="334776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072FCC-BFE4-4F24-ABFD-C72EBA5189DE}" type="datetimeFigureOut">
              <a:rPr lang="en-US" smtClean="0"/>
              <a:t>9/22/2018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D760A-BBD7-45A6-BF88-628F57253F5F}" type="slidenum">
              <a:rPr lang="en-US" smtClean="0"/>
              <a:t>‹#›</a:t>
            </a:fld>
            <a:endParaRPr lang="en-US"/>
          </a:p>
        </p:txBody>
      </p:sp>
    </p:spTree>
    <p:extLst>
      <p:ext uri="{BB962C8B-B14F-4D97-AF65-F5344CB8AC3E}">
        <p14:creationId xmlns:p14="http://schemas.microsoft.com/office/powerpoint/2010/main" val="3037582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oig.hhs.gov/oei/reports/oei-06-11-00370.pdf"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www.theconversationproject.org/"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normAutofit fontScale="90000"/>
          </a:bodyPr>
          <a:lstStyle/>
          <a:p>
            <a:r>
              <a:rPr lang="en-US" sz="3600" dirty="0"/>
              <a:t>Strategies for Reducing Readmissions of the Post Acute Patient from the SNF Setting</a:t>
            </a:r>
          </a:p>
        </p:txBody>
      </p:sp>
      <p:sp>
        <p:nvSpPr>
          <p:cNvPr id="3" name="Subtitle 2"/>
          <p:cNvSpPr>
            <a:spLocks noGrp="1"/>
          </p:cNvSpPr>
          <p:nvPr>
            <p:ph type="subTitle" idx="1"/>
          </p:nvPr>
        </p:nvSpPr>
        <p:spPr>
          <a:xfrm>
            <a:off x="1295400" y="3276600"/>
            <a:ext cx="6400800" cy="2286000"/>
          </a:xfrm>
        </p:spPr>
        <p:txBody>
          <a:bodyPr>
            <a:normAutofit fontScale="62500" lnSpcReduction="20000"/>
          </a:bodyPr>
          <a:lstStyle/>
          <a:p>
            <a:r>
              <a:rPr lang="en-US" dirty="0"/>
              <a:t>Peter Jaggard, MD MA CMD FACP</a:t>
            </a:r>
          </a:p>
          <a:p>
            <a:r>
              <a:rPr lang="en-US" sz="2800" dirty="0"/>
              <a:t>Medical Director, Presbyterian Homes</a:t>
            </a:r>
          </a:p>
          <a:p>
            <a:r>
              <a:rPr lang="en-US" sz="2800" dirty="0"/>
              <a:t>Evanston, Illinois </a:t>
            </a:r>
          </a:p>
          <a:p>
            <a:endParaRPr lang="en-US" sz="2800" dirty="0"/>
          </a:p>
          <a:p>
            <a:r>
              <a:rPr lang="en-US" sz="2800" dirty="0"/>
              <a:t>Illinois Medical Directors Association</a:t>
            </a:r>
          </a:p>
          <a:p>
            <a:r>
              <a:rPr lang="en-US" sz="2800" dirty="0"/>
              <a:t>8</a:t>
            </a:r>
            <a:r>
              <a:rPr lang="en-US" sz="2800" baseline="30000" dirty="0"/>
              <a:t>th</a:t>
            </a:r>
            <a:r>
              <a:rPr lang="en-US" sz="2800" dirty="0"/>
              <a:t> Annual </a:t>
            </a:r>
            <a:r>
              <a:rPr lang="en-US" sz="2800" dirty="0" err="1"/>
              <a:t>Annual</a:t>
            </a:r>
            <a:r>
              <a:rPr lang="en-US" sz="2800" dirty="0"/>
              <a:t> Meeting and Conference</a:t>
            </a:r>
          </a:p>
          <a:p>
            <a:r>
              <a:rPr lang="en-US" sz="2800" dirty="0"/>
              <a:t>Oakbrook, Illinois</a:t>
            </a:r>
          </a:p>
          <a:p>
            <a:r>
              <a:rPr lang="en-US" sz="2800" dirty="0"/>
              <a:t>September 22, 2018</a:t>
            </a:r>
          </a:p>
          <a:p>
            <a:endParaRPr lang="en-US" sz="2800" dirty="0"/>
          </a:p>
        </p:txBody>
      </p:sp>
    </p:spTree>
    <p:extLst>
      <p:ext uri="{BB962C8B-B14F-4D97-AF65-F5344CB8AC3E}">
        <p14:creationId xmlns:p14="http://schemas.microsoft.com/office/powerpoint/2010/main" val="586550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0CC00-9962-43B6-A578-14EF4C2612E4}"/>
              </a:ext>
            </a:extLst>
          </p:cNvPr>
          <p:cNvSpPr>
            <a:spLocks noGrp="1"/>
          </p:cNvSpPr>
          <p:nvPr>
            <p:ph type="title"/>
          </p:nvPr>
        </p:nvSpPr>
        <p:spPr/>
        <p:txBody>
          <a:bodyPr>
            <a:normAutofit fontScale="90000"/>
          </a:bodyPr>
          <a:lstStyle/>
          <a:p>
            <a:r>
              <a:rPr lang="en-US" sz="3600" b="1" dirty="0"/>
              <a:t>Factors Affecting Risk/Rates of Readmissions</a:t>
            </a:r>
          </a:p>
        </p:txBody>
      </p:sp>
      <p:sp>
        <p:nvSpPr>
          <p:cNvPr id="3" name="Content Placeholder 2">
            <a:extLst>
              <a:ext uri="{FF2B5EF4-FFF2-40B4-BE49-F238E27FC236}">
                <a16:creationId xmlns:a16="http://schemas.microsoft.com/office/drawing/2014/main" id="{574F959C-8C2F-4922-A046-0257D0426645}"/>
              </a:ext>
            </a:extLst>
          </p:cNvPr>
          <p:cNvSpPr>
            <a:spLocks noGrp="1"/>
          </p:cNvSpPr>
          <p:nvPr>
            <p:ph idx="1"/>
          </p:nvPr>
        </p:nvSpPr>
        <p:spPr/>
        <p:txBody>
          <a:bodyPr>
            <a:normAutofit fontScale="92500" lnSpcReduction="20000"/>
          </a:bodyPr>
          <a:lstStyle/>
          <a:p>
            <a:pPr marL="0" indent="0">
              <a:buNone/>
            </a:pPr>
            <a:r>
              <a:rPr lang="en-US" b="1" dirty="0"/>
              <a:t>Non-preventable</a:t>
            </a:r>
          </a:p>
          <a:p>
            <a:r>
              <a:rPr lang="en-US" dirty="0"/>
              <a:t>Case Mix – Acuity, Complexity, Multimorbidity</a:t>
            </a:r>
          </a:p>
          <a:p>
            <a:r>
              <a:rPr lang="en-US" dirty="0"/>
              <a:t>Clinical Features of Individual Cases</a:t>
            </a:r>
          </a:p>
          <a:p>
            <a:r>
              <a:rPr lang="en-US" dirty="0"/>
              <a:t>Goals of Care, Patient/Family Dynamics</a:t>
            </a:r>
          </a:p>
          <a:p>
            <a:pPr marL="0" indent="0">
              <a:buNone/>
            </a:pPr>
            <a:r>
              <a:rPr lang="en-US" b="1" dirty="0"/>
              <a:t>Preventable (“Manageable”)</a:t>
            </a:r>
          </a:p>
          <a:p>
            <a:r>
              <a:rPr lang="en-US" dirty="0"/>
              <a:t>Processes of Care – Admission, COC, Discharge</a:t>
            </a:r>
          </a:p>
          <a:p>
            <a:r>
              <a:rPr lang="en-US" dirty="0"/>
              <a:t>Quality of Clinical Care in SNF</a:t>
            </a:r>
          </a:p>
          <a:p>
            <a:r>
              <a:rPr lang="en-US" dirty="0"/>
              <a:t>Coordination of Care in SNF</a:t>
            </a:r>
          </a:p>
          <a:p>
            <a:r>
              <a:rPr lang="en-US" dirty="0"/>
              <a:t>Proactive Advance Care Planning (ACP)</a:t>
            </a:r>
          </a:p>
        </p:txBody>
      </p:sp>
    </p:spTree>
    <p:extLst>
      <p:ext uri="{BB962C8B-B14F-4D97-AF65-F5344CB8AC3E}">
        <p14:creationId xmlns:p14="http://schemas.microsoft.com/office/powerpoint/2010/main" val="870069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Case Mix Affects Med A Readmission Rate?  Month to Month Variation in One Facility</a:t>
            </a:r>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45673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0F9CE-EB9F-4F6B-ABAD-034F914B4554}"/>
              </a:ext>
            </a:extLst>
          </p:cNvPr>
          <p:cNvSpPr>
            <a:spLocks noGrp="1"/>
          </p:cNvSpPr>
          <p:nvPr>
            <p:ph type="title"/>
          </p:nvPr>
        </p:nvSpPr>
        <p:spPr/>
        <p:txBody>
          <a:bodyPr>
            <a:normAutofit fontScale="90000"/>
          </a:bodyPr>
          <a:lstStyle/>
          <a:p>
            <a:r>
              <a:rPr lang="en-US" sz="3600" dirty="0"/>
              <a:t>Case Mix Affecting a Facility’s Readmission Rate:</a:t>
            </a:r>
            <a:br>
              <a:rPr lang="en-US" sz="3600" dirty="0"/>
            </a:br>
            <a:r>
              <a:rPr lang="en-US" sz="3600" dirty="0"/>
              <a:t>A Case</a:t>
            </a:r>
          </a:p>
        </p:txBody>
      </p:sp>
      <p:sp>
        <p:nvSpPr>
          <p:cNvPr id="3" name="Content Placeholder 2">
            <a:extLst>
              <a:ext uri="{FF2B5EF4-FFF2-40B4-BE49-F238E27FC236}">
                <a16:creationId xmlns:a16="http://schemas.microsoft.com/office/drawing/2014/main" id="{42AE1CB7-6470-4797-B35A-E19550D37836}"/>
              </a:ext>
            </a:extLst>
          </p:cNvPr>
          <p:cNvSpPr>
            <a:spLocks noGrp="1"/>
          </p:cNvSpPr>
          <p:nvPr>
            <p:ph idx="1"/>
          </p:nvPr>
        </p:nvSpPr>
        <p:spPr/>
        <p:txBody>
          <a:bodyPr>
            <a:normAutofit/>
          </a:bodyPr>
          <a:lstStyle/>
          <a:p>
            <a:pPr marL="0" indent="0">
              <a:buNone/>
            </a:pPr>
            <a:r>
              <a:rPr lang="en-US" sz="2800" dirty="0"/>
              <a:t>In Year 1, a facility has a case mix including 30% elective arthroplasty cases.  Due to external market factors beyond its control, the proportion of elective arthroplasty cases drops to 10% in Year 2.  </a:t>
            </a:r>
          </a:p>
          <a:p>
            <a:pPr marL="0" indent="0">
              <a:buNone/>
            </a:pPr>
            <a:endParaRPr lang="en-US" sz="2800" dirty="0"/>
          </a:p>
          <a:p>
            <a:pPr marL="0" indent="0">
              <a:buNone/>
            </a:pPr>
            <a:r>
              <a:rPr lang="en-US" sz="2800" dirty="0"/>
              <a:t>The 30-day readmission rate in Year 1 is 10%.  In Year 2 it rises to 16%.  </a:t>
            </a:r>
          </a:p>
          <a:p>
            <a:pPr marL="0" indent="0">
              <a:buNone/>
            </a:pPr>
            <a:endParaRPr lang="en-US" sz="2800" dirty="0"/>
          </a:p>
          <a:p>
            <a:pPr marL="0" indent="0">
              <a:buNone/>
            </a:pPr>
            <a:r>
              <a:rPr lang="en-US" sz="2800" dirty="0"/>
              <a:t>Did clinical quality at the Facility worsen?</a:t>
            </a:r>
          </a:p>
        </p:txBody>
      </p:sp>
    </p:spTree>
    <p:extLst>
      <p:ext uri="{BB962C8B-B14F-4D97-AF65-F5344CB8AC3E}">
        <p14:creationId xmlns:p14="http://schemas.microsoft.com/office/powerpoint/2010/main" val="611963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Patient Factors Affecting Readmission – </a:t>
            </a:r>
            <a:br>
              <a:rPr lang="en-US" sz="3200" b="1" dirty="0"/>
            </a:br>
            <a:r>
              <a:rPr lang="en-US" sz="3200" b="1" dirty="0"/>
              <a:t>Patient Diagnosis may be a Primary Driver</a:t>
            </a:r>
          </a:p>
        </p:txBody>
      </p:sp>
      <p:sp>
        <p:nvSpPr>
          <p:cNvPr id="3" name="Content Placeholder 2"/>
          <p:cNvSpPr>
            <a:spLocks noGrp="1"/>
          </p:cNvSpPr>
          <p:nvPr>
            <p:ph idx="1"/>
          </p:nvPr>
        </p:nvSpPr>
        <p:spPr/>
        <p:txBody>
          <a:bodyPr>
            <a:normAutofit/>
          </a:bodyPr>
          <a:lstStyle/>
          <a:p>
            <a:r>
              <a:rPr lang="en-US" sz="2400" dirty="0"/>
              <a:t>Overall SNF 30-day </a:t>
            </a:r>
            <a:r>
              <a:rPr lang="en-US" sz="2400" dirty="0" err="1"/>
              <a:t>Rehospitalization</a:t>
            </a:r>
            <a:r>
              <a:rPr lang="en-US" sz="2400" dirty="0"/>
              <a:t> Rate:  </a:t>
            </a:r>
            <a:r>
              <a:rPr lang="en-US" sz="2400" b="1" dirty="0"/>
              <a:t>23.5%</a:t>
            </a:r>
            <a:r>
              <a:rPr lang="en-US" sz="2400" dirty="0"/>
              <a:t> (2006)</a:t>
            </a:r>
            <a:r>
              <a:rPr lang="en-US" sz="2400" baseline="30000" dirty="0"/>
              <a:t>1</a:t>
            </a:r>
            <a:r>
              <a:rPr lang="en-US" sz="2400" dirty="0"/>
              <a:t>  </a:t>
            </a:r>
          </a:p>
          <a:p>
            <a:r>
              <a:rPr lang="en-US" sz="2400" dirty="0"/>
              <a:t>Disease-specific rates: All 30-day </a:t>
            </a:r>
            <a:r>
              <a:rPr lang="en-US" sz="2400" dirty="0" err="1"/>
              <a:t>Rehospitalizations</a:t>
            </a:r>
            <a:r>
              <a:rPr lang="en-US" sz="2400" dirty="0"/>
              <a:t> - CMS</a:t>
            </a:r>
            <a:r>
              <a:rPr lang="en-US" sz="2400" baseline="30000" dirty="0"/>
              <a:t>2</a:t>
            </a:r>
            <a:endParaRPr lang="en-US" sz="2400" dirty="0"/>
          </a:p>
          <a:p>
            <a:pPr marL="0" indent="0">
              <a:buNone/>
            </a:pPr>
            <a:r>
              <a:rPr lang="en-US" sz="2400" b="1" dirty="0"/>
              <a:t>                            2009-2010            2010-2011               2011-2012</a:t>
            </a:r>
          </a:p>
          <a:p>
            <a:pPr marL="0" indent="0">
              <a:buNone/>
            </a:pPr>
            <a:r>
              <a:rPr lang="en-US" sz="2400" dirty="0"/>
              <a:t>        MI                    18.6%                    18.5%                       17.7%                 </a:t>
            </a:r>
          </a:p>
          <a:p>
            <a:pPr marL="0" indent="0">
              <a:buNone/>
            </a:pPr>
            <a:r>
              <a:rPr lang="en-US" sz="2400" dirty="0"/>
              <a:t>        CHF                  23.3%                    23.2%                       22.5%     </a:t>
            </a:r>
          </a:p>
          <a:p>
            <a:pPr marL="0" indent="0">
              <a:buNone/>
            </a:pPr>
            <a:r>
              <a:rPr lang="en-US" sz="2400" dirty="0"/>
              <a:t>        Pneumonia     17.7%                    17.6%                       17.3%</a:t>
            </a:r>
          </a:p>
          <a:p>
            <a:pPr marL="0" indent="0">
              <a:buNone/>
            </a:pPr>
            <a:r>
              <a:rPr lang="en-US" sz="2400" b="1" dirty="0"/>
              <a:t>        Hip/Knee           5.4%                     5.3%                         5.2%</a:t>
            </a:r>
          </a:p>
          <a:p>
            <a:pPr marL="0" indent="0">
              <a:buNone/>
            </a:pPr>
            <a:endParaRPr lang="en-US" sz="2400" b="1" dirty="0"/>
          </a:p>
          <a:p>
            <a:pPr marL="0" indent="0">
              <a:buNone/>
            </a:pPr>
            <a:r>
              <a:rPr lang="en-US" sz="2000" baseline="30000" dirty="0"/>
              <a:t>1</a:t>
            </a:r>
            <a:r>
              <a:rPr lang="en-US" sz="2000" dirty="0"/>
              <a:t>Ouslander J.  </a:t>
            </a:r>
            <a:r>
              <a:rPr lang="en-US" sz="2000" i="1" dirty="0"/>
              <a:t>NEJM </a:t>
            </a:r>
            <a:r>
              <a:rPr lang="en-US" sz="2000" dirty="0"/>
              <a:t>2011;365:1165-67</a:t>
            </a:r>
            <a:endParaRPr lang="en-US" sz="2000" baseline="30000" dirty="0"/>
          </a:p>
          <a:p>
            <a:pPr marL="0" indent="0">
              <a:buNone/>
            </a:pPr>
            <a:r>
              <a:rPr lang="en-US" sz="2000" baseline="30000" dirty="0"/>
              <a:t>2</a:t>
            </a:r>
            <a:r>
              <a:rPr lang="en-US" sz="2000" dirty="0"/>
              <a:t>CMS Hospital Quality </a:t>
            </a:r>
            <a:r>
              <a:rPr lang="en-US" sz="2000" dirty="0" err="1"/>
              <a:t>Chartbook</a:t>
            </a:r>
            <a:r>
              <a:rPr lang="en-US" sz="2000" dirty="0"/>
              <a:t> 2013</a:t>
            </a:r>
            <a:endParaRPr lang="en-US" sz="2000" baseline="30000" dirty="0"/>
          </a:p>
          <a:p>
            <a:pPr marL="0" indent="0">
              <a:buNone/>
            </a:pPr>
            <a:endParaRPr lang="en-US" sz="2400" dirty="0"/>
          </a:p>
          <a:p>
            <a:endParaRPr lang="en-US" sz="2400" dirty="0"/>
          </a:p>
        </p:txBody>
      </p:sp>
    </p:spTree>
    <p:extLst>
      <p:ext uri="{BB962C8B-B14F-4D97-AF65-F5344CB8AC3E}">
        <p14:creationId xmlns:p14="http://schemas.microsoft.com/office/powerpoint/2010/main" val="3075900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2DF04-08D6-46DD-8142-4B32DFF99790}"/>
              </a:ext>
            </a:extLst>
          </p:cNvPr>
          <p:cNvSpPr>
            <a:spLocks noGrp="1"/>
          </p:cNvSpPr>
          <p:nvPr>
            <p:ph type="title"/>
          </p:nvPr>
        </p:nvSpPr>
        <p:spPr/>
        <p:txBody>
          <a:bodyPr>
            <a:normAutofit/>
          </a:bodyPr>
          <a:lstStyle/>
          <a:p>
            <a:r>
              <a:rPr lang="en-US" sz="3200" b="1" dirty="0"/>
              <a:t>Clinical Features of Individual Cases:</a:t>
            </a:r>
            <a:br>
              <a:rPr lang="en-US" sz="3200" b="1" dirty="0"/>
            </a:br>
            <a:r>
              <a:rPr lang="en-US" sz="3200" b="1" dirty="0"/>
              <a:t>Non-Preventable Factors in Readmission Risk </a:t>
            </a:r>
          </a:p>
        </p:txBody>
      </p:sp>
      <p:sp>
        <p:nvSpPr>
          <p:cNvPr id="3" name="Content Placeholder 2">
            <a:extLst>
              <a:ext uri="{FF2B5EF4-FFF2-40B4-BE49-F238E27FC236}">
                <a16:creationId xmlns:a16="http://schemas.microsoft.com/office/drawing/2014/main" id="{9F7440A6-C76F-4879-91BA-C5DD2B4981EA}"/>
              </a:ext>
            </a:extLst>
          </p:cNvPr>
          <p:cNvSpPr>
            <a:spLocks noGrp="1"/>
          </p:cNvSpPr>
          <p:nvPr>
            <p:ph idx="1"/>
          </p:nvPr>
        </p:nvSpPr>
        <p:spPr/>
        <p:txBody>
          <a:bodyPr>
            <a:normAutofit fontScale="92500" lnSpcReduction="10000"/>
          </a:bodyPr>
          <a:lstStyle/>
          <a:p>
            <a:pPr marL="0" indent="0">
              <a:buNone/>
            </a:pPr>
            <a:r>
              <a:rPr lang="en-US" sz="2400" b="1" dirty="0"/>
              <a:t>Delirium During </a:t>
            </a:r>
            <a:r>
              <a:rPr lang="en-US" sz="2400" b="1" dirty="0" err="1"/>
              <a:t>Postacute</a:t>
            </a:r>
            <a:r>
              <a:rPr lang="en-US" sz="2400" b="1" dirty="0"/>
              <a:t> NH Admission:  </a:t>
            </a:r>
            <a:r>
              <a:rPr lang="en-US" sz="2400" dirty="0"/>
              <a:t>retrospective cohort study of all US NH admissions age 65+, 2011-2014</a:t>
            </a:r>
            <a:r>
              <a:rPr lang="en-US" sz="2400" b="1" dirty="0"/>
              <a:t> </a:t>
            </a:r>
            <a:r>
              <a:rPr lang="en-US" sz="2400" dirty="0"/>
              <a:t>(n=5.588 mill)</a:t>
            </a:r>
          </a:p>
          <a:p>
            <a:endParaRPr lang="en-US" sz="2400" dirty="0"/>
          </a:p>
          <a:p>
            <a:r>
              <a:rPr lang="en-US" sz="2400" dirty="0"/>
              <a:t>Delirium present on admission 4.3%</a:t>
            </a:r>
          </a:p>
          <a:p>
            <a:pPr marL="0" indent="0">
              <a:buNone/>
            </a:pPr>
            <a:endParaRPr lang="en-US" sz="2400" dirty="0"/>
          </a:p>
          <a:p>
            <a:pPr marL="0" indent="0">
              <a:buNone/>
            </a:pPr>
            <a:r>
              <a:rPr lang="en-US" sz="2400" dirty="0"/>
              <a:t>                          </a:t>
            </a:r>
            <a:r>
              <a:rPr lang="en-US" sz="2400" b="1" dirty="0"/>
              <a:t>30-day RR     30-day Mortality    DC Home by 30 days</a:t>
            </a:r>
          </a:p>
          <a:p>
            <a:pPr marL="0" indent="0">
              <a:buNone/>
            </a:pPr>
            <a:endParaRPr lang="en-US" sz="2400" b="1" dirty="0"/>
          </a:p>
          <a:p>
            <a:pPr marL="0" indent="0">
              <a:buNone/>
            </a:pPr>
            <a:r>
              <a:rPr lang="en-US" sz="2400" b="1" dirty="0"/>
              <a:t>Delirium                </a:t>
            </a:r>
            <a:r>
              <a:rPr lang="en-US" sz="2400" dirty="0"/>
              <a:t>21.3%                 16.3%                         26.9%</a:t>
            </a:r>
            <a:endParaRPr lang="en-US" sz="2400" b="1" dirty="0"/>
          </a:p>
          <a:p>
            <a:pPr marL="0" indent="0">
              <a:buNone/>
            </a:pPr>
            <a:endParaRPr lang="en-US" sz="2400" b="1" dirty="0"/>
          </a:p>
          <a:p>
            <a:pPr marL="0" indent="0">
              <a:buNone/>
            </a:pPr>
            <a:r>
              <a:rPr lang="en-US" sz="2400" b="1" dirty="0"/>
              <a:t>No delirium     </a:t>
            </a:r>
            <a:r>
              <a:rPr lang="en-US" sz="2400" dirty="0"/>
              <a:t>      15.1%                  5.8%                          52.5% </a:t>
            </a:r>
            <a:endParaRPr lang="en-US" sz="2400" b="1" dirty="0"/>
          </a:p>
          <a:p>
            <a:endParaRPr lang="en-US" dirty="0"/>
          </a:p>
          <a:p>
            <a:pPr marL="0" indent="0">
              <a:buNone/>
            </a:pPr>
            <a:r>
              <a:rPr lang="en-US" sz="2000" dirty="0" err="1"/>
              <a:t>Kosar</a:t>
            </a:r>
            <a:r>
              <a:rPr lang="en-US" sz="2000" dirty="0"/>
              <a:t> </a:t>
            </a:r>
            <a:r>
              <a:rPr lang="en-US" sz="2000" i="1" dirty="0"/>
              <a:t>et al.  </a:t>
            </a:r>
            <a:r>
              <a:rPr lang="en-US" sz="2000" dirty="0"/>
              <a:t>JAGS 65:1470-1475, 2017.</a:t>
            </a:r>
          </a:p>
          <a:p>
            <a:pPr marL="0" indent="0">
              <a:buNone/>
            </a:pPr>
            <a:endParaRPr lang="en-US" sz="2000" dirty="0"/>
          </a:p>
          <a:p>
            <a:endParaRPr lang="en-US" dirty="0"/>
          </a:p>
        </p:txBody>
      </p:sp>
    </p:spTree>
    <p:extLst>
      <p:ext uri="{BB962C8B-B14F-4D97-AF65-F5344CB8AC3E}">
        <p14:creationId xmlns:p14="http://schemas.microsoft.com/office/powerpoint/2010/main" val="579616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EA7E-B02B-4031-95AA-A70CAC08A35E}"/>
              </a:ext>
            </a:extLst>
          </p:cNvPr>
          <p:cNvSpPr>
            <a:spLocks noGrp="1"/>
          </p:cNvSpPr>
          <p:nvPr>
            <p:ph type="title"/>
          </p:nvPr>
        </p:nvSpPr>
        <p:spPr/>
        <p:txBody>
          <a:bodyPr>
            <a:normAutofit/>
          </a:bodyPr>
          <a:lstStyle/>
          <a:p>
            <a:r>
              <a:rPr lang="en-US" sz="3200" b="1" dirty="0"/>
              <a:t>Clinical Features of Individual Cases:</a:t>
            </a:r>
            <a:br>
              <a:rPr lang="en-US" sz="3200" b="1" dirty="0"/>
            </a:br>
            <a:r>
              <a:rPr lang="en-US" sz="3200" b="1" dirty="0"/>
              <a:t>Non-Preventable Factors in Readmission Risk</a:t>
            </a:r>
            <a:r>
              <a:rPr lang="en-US" sz="3200" dirty="0"/>
              <a:t> </a:t>
            </a:r>
          </a:p>
        </p:txBody>
      </p:sp>
      <p:sp>
        <p:nvSpPr>
          <p:cNvPr id="3" name="Content Placeholder 2">
            <a:extLst>
              <a:ext uri="{FF2B5EF4-FFF2-40B4-BE49-F238E27FC236}">
                <a16:creationId xmlns:a16="http://schemas.microsoft.com/office/drawing/2014/main" id="{4073A539-5EC3-42C0-B45C-CAB9FD7ECE57}"/>
              </a:ext>
            </a:extLst>
          </p:cNvPr>
          <p:cNvSpPr>
            <a:spLocks noGrp="1"/>
          </p:cNvSpPr>
          <p:nvPr>
            <p:ph idx="1"/>
          </p:nvPr>
        </p:nvSpPr>
        <p:spPr/>
        <p:txBody>
          <a:bodyPr>
            <a:normAutofit fontScale="92500" lnSpcReduction="20000"/>
          </a:bodyPr>
          <a:lstStyle/>
          <a:p>
            <a:pPr marL="0" indent="0">
              <a:buNone/>
            </a:pPr>
            <a:r>
              <a:rPr lang="en-US" sz="2800" b="1" dirty="0"/>
              <a:t>Pre-Hospital Functional Impairment as Marker of Cost in PAC for 1 year after hospital discharge</a:t>
            </a:r>
          </a:p>
          <a:p>
            <a:pPr marL="0" indent="0">
              <a:buNone/>
            </a:pPr>
            <a:endParaRPr lang="en-US" sz="2400" b="1" dirty="0"/>
          </a:p>
          <a:p>
            <a:pPr marL="0" indent="0">
              <a:buNone/>
            </a:pPr>
            <a:r>
              <a:rPr lang="en-US" sz="2400" b="1" dirty="0"/>
              <a:t>“Functional impairment outperforms comorbidity in predicting outcome of acute care such as readmission .  .  .  .”</a:t>
            </a:r>
          </a:p>
          <a:p>
            <a:pPr marL="0" indent="0">
              <a:buNone/>
            </a:pPr>
            <a:endParaRPr lang="en-US" sz="2400" dirty="0"/>
          </a:p>
          <a:p>
            <a:pPr marL="0" indent="0">
              <a:buNone/>
            </a:pPr>
            <a:r>
              <a:rPr lang="en-US" sz="2400" dirty="0"/>
              <a:t>“</a:t>
            </a:r>
            <a:r>
              <a:rPr lang="en-US" sz="2400" b="1" dirty="0"/>
              <a:t>Functional impairment </a:t>
            </a:r>
            <a:r>
              <a:rPr lang="en-US" sz="2400" dirty="0"/>
              <a:t>is associated with </a:t>
            </a:r>
            <a:r>
              <a:rPr lang="en-US" sz="2400" b="1" dirty="0"/>
              <a:t>greater Medicare costs for </a:t>
            </a:r>
            <a:r>
              <a:rPr lang="en-US" sz="2400" b="1" dirty="0" err="1"/>
              <a:t>postacute</a:t>
            </a:r>
            <a:r>
              <a:rPr lang="en-US" sz="2400" b="1" dirty="0"/>
              <a:t> care</a:t>
            </a:r>
            <a:r>
              <a:rPr lang="en-US" sz="2400" dirty="0"/>
              <a:t> and may be an unmeasured but important marker of long-term costs that cuts across conditions.  .  .  .”</a:t>
            </a:r>
          </a:p>
          <a:p>
            <a:pPr marL="0" indent="0">
              <a:buNone/>
            </a:pPr>
            <a:r>
              <a:rPr lang="en-US" sz="2400" dirty="0"/>
              <a:t>“Considering costs attributable to comorbidities, only three conditions were more expensive than </a:t>
            </a:r>
            <a:r>
              <a:rPr lang="en-US" sz="2400" b="1" dirty="0"/>
              <a:t>severe functional impairment</a:t>
            </a:r>
            <a:r>
              <a:rPr lang="en-US" sz="2400" dirty="0"/>
              <a:t> (lymphoma, metastatic cancer, paralysis).”</a:t>
            </a:r>
          </a:p>
          <a:p>
            <a:pPr marL="0" indent="0">
              <a:buNone/>
            </a:pPr>
            <a:endParaRPr lang="en-US" sz="2400" dirty="0"/>
          </a:p>
          <a:p>
            <a:pPr marL="0" indent="0">
              <a:buNone/>
            </a:pPr>
            <a:r>
              <a:rPr lang="en-US" sz="2000" dirty="0" err="1"/>
              <a:t>Greysen</a:t>
            </a:r>
            <a:r>
              <a:rPr lang="en-US" sz="2000" dirty="0"/>
              <a:t> </a:t>
            </a:r>
            <a:r>
              <a:rPr lang="en-US" sz="2000" i="1" dirty="0"/>
              <a:t>et al.  </a:t>
            </a:r>
            <a:r>
              <a:rPr lang="en-US" sz="2000" dirty="0"/>
              <a:t>JAGS 65:1996-2002, 2017.</a:t>
            </a:r>
            <a:r>
              <a:rPr lang="en-US" sz="2400" dirty="0"/>
              <a:t> </a:t>
            </a:r>
          </a:p>
        </p:txBody>
      </p:sp>
    </p:spTree>
    <p:extLst>
      <p:ext uri="{BB962C8B-B14F-4D97-AF65-F5344CB8AC3E}">
        <p14:creationId xmlns:p14="http://schemas.microsoft.com/office/powerpoint/2010/main" val="3071821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96F00-EDA6-4839-8FBA-F3FB6F875C00}"/>
              </a:ext>
            </a:extLst>
          </p:cNvPr>
          <p:cNvSpPr>
            <a:spLocks noGrp="1"/>
          </p:cNvSpPr>
          <p:nvPr>
            <p:ph type="title"/>
          </p:nvPr>
        </p:nvSpPr>
        <p:spPr/>
        <p:txBody>
          <a:bodyPr>
            <a:normAutofit fontScale="90000"/>
          </a:bodyPr>
          <a:lstStyle/>
          <a:p>
            <a:r>
              <a:rPr lang="en-US" sz="3200" b="1" dirty="0"/>
              <a:t>Preventable or Not Preventable?</a:t>
            </a:r>
            <a:br>
              <a:rPr lang="en-US" sz="3200" b="1" dirty="0"/>
            </a:br>
            <a:r>
              <a:rPr lang="en-US" sz="3200" b="1" dirty="0"/>
              <a:t>Functional Impairment at SNF Discharge and PPH</a:t>
            </a:r>
          </a:p>
        </p:txBody>
      </p:sp>
      <p:sp>
        <p:nvSpPr>
          <p:cNvPr id="3" name="Content Placeholder 2">
            <a:extLst>
              <a:ext uri="{FF2B5EF4-FFF2-40B4-BE49-F238E27FC236}">
                <a16:creationId xmlns:a16="http://schemas.microsoft.com/office/drawing/2014/main" id="{388B89E0-5456-4FAF-BBEF-0F41FEDCB3C9}"/>
              </a:ext>
            </a:extLst>
          </p:cNvPr>
          <p:cNvSpPr>
            <a:spLocks noGrp="1"/>
          </p:cNvSpPr>
          <p:nvPr>
            <p:ph idx="1"/>
          </p:nvPr>
        </p:nvSpPr>
        <p:spPr/>
        <p:txBody>
          <a:bodyPr>
            <a:normAutofit lnSpcReduction="10000"/>
          </a:bodyPr>
          <a:lstStyle/>
          <a:p>
            <a:r>
              <a:rPr lang="en-US" sz="2400" dirty="0"/>
              <a:t>Retrospective cohort study, Medicare FFS, 2013-2014 </a:t>
            </a:r>
          </a:p>
          <a:p>
            <a:r>
              <a:rPr lang="en-US" sz="2400" dirty="0"/>
              <a:t>Relationship of function at SNF DC to risk (Odds Ratio) of PPH (n = 693,808)</a:t>
            </a:r>
          </a:p>
          <a:p>
            <a:endParaRPr lang="en-US" sz="2400" dirty="0"/>
          </a:p>
          <a:p>
            <a:pPr marL="0" indent="0">
              <a:buNone/>
            </a:pPr>
            <a:r>
              <a:rPr lang="en-US" sz="2400" b="1" dirty="0"/>
              <a:t>Function          Odds Ratio (most dependent to least dependent)</a:t>
            </a:r>
          </a:p>
          <a:p>
            <a:pPr marL="0" indent="0">
              <a:buNone/>
            </a:pPr>
            <a:endParaRPr lang="en-US" sz="2400" b="1" dirty="0"/>
          </a:p>
          <a:p>
            <a:pPr marL="0" indent="0">
              <a:buNone/>
            </a:pPr>
            <a:r>
              <a:rPr lang="en-US" sz="2400" dirty="0"/>
              <a:t>Mobility                   1.54</a:t>
            </a:r>
          </a:p>
          <a:p>
            <a:pPr marL="0" indent="0">
              <a:buNone/>
            </a:pPr>
            <a:r>
              <a:rPr lang="en-US" sz="2400" dirty="0"/>
              <a:t>Self-care                  1.50</a:t>
            </a:r>
          </a:p>
          <a:p>
            <a:pPr marL="0" indent="0">
              <a:buNone/>
            </a:pPr>
            <a:r>
              <a:rPr lang="en-US" sz="2400" dirty="0"/>
              <a:t>Cognition                 1.12</a:t>
            </a:r>
          </a:p>
          <a:p>
            <a:pPr marL="0" indent="0">
              <a:buNone/>
            </a:pPr>
            <a:endParaRPr lang="en-US" sz="2400" dirty="0"/>
          </a:p>
          <a:p>
            <a:pPr marL="0" indent="0">
              <a:buNone/>
            </a:pPr>
            <a:r>
              <a:rPr lang="en-US" sz="2000" dirty="0"/>
              <a:t>Middleton A, </a:t>
            </a:r>
            <a:r>
              <a:rPr lang="en-US" sz="2000" i="1" dirty="0"/>
              <a:t>et al. </a:t>
            </a:r>
            <a:r>
              <a:rPr lang="en-US" sz="2000" dirty="0"/>
              <a:t>JAMDA 19 (2018):348-354.</a:t>
            </a:r>
          </a:p>
        </p:txBody>
      </p:sp>
    </p:spTree>
    <p:extLst>
      <p:ext uri="{BB962C8B-B14F-4D97-AF65-F5344CB8AC3E}">
        <p14:creationId xmlns:p14="http://schemas.microsoft.com/office/powerpoint/2010/main" val="3359848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85049-97D0-48D7-BAC4-818A7991C086}"/>
              </a:ext>
            </a:extLst>
          </p:cNvPr>
          <p:cNvSpPr>
            <a:spLocks noGrp="1"/>
          </p:cNvSpPr>
          <p:nvPr>
            <p:ph type="title"/>
          </p:nvPr>
        </p:nvSpPr>
        <p:spPr/>
        <p:txBody>
          <a:bodyPr>
            <a:normAutofit fontScale="90000"/>
          </a:bodyPr>
          <a:lstStyle/>
          <a:p>
            <a:r>
              <a:rPr lang="en-US" sz="3600" dirty="0"/>
              <a:t>Take-Aways on Delirium, Functional Impairment, and Risk of Readmission</a:t>
            </a:r>
          </a:p>
        </p:txBody>
      </p:sp>
      <p:sp>
        <p:nvSpPr>
          <p:cNvPr id="3" name="Content Placeholder 2">
            <a:extLst>
              <a:ext uri="{FF2B5EF4-FFF2-40B4-BE49-F238E27FC236}">
                <a16:creationId xmlns:a16="http://schemas.microsoft.com/office/drawing/2014/main" id="{6C1876B3-E893-4F3B-92EC-D163B8123453}"/>
              </a:ext>
            </a:extLst>
          </p:cNvPr>
          <p:cNvSpPr>
            <a:spLocks noGrp="1"/>
          </p:cNvSpPr>
          <p:nvPr>
            <p:ph idx="1"/>
          </p:nvPr>
        </p:nvSpPr>
        <p:spPr/>
        <p:txBody>
          <a:bodyPr>
            <a:normAutofit lnSpcReduction="10000"/>
          </a:bodyPr>
          <a:lstStyle/>
          <a:p>
            <a:r>
              <a:rPr lang="en-US" sz="2400" dirty="0"/>
              <a:t>Global clinical findings such as delirium and functional impairment are perhaps in some cases more likely tipoffs to increased risk of readmission than medical diagnoses alone.</a:t>
            </a:r>
          </a:p>
          <a:p>
            <a:endParaRPr lang="en-US" sz="2400" dirty="0"/>
          </a:p>
          <a:p>
            <a:r>
              <a:rPr lang="en-US" sz="2400" dirty="0"/>
              <a:t>When we see a PA patient with delirium or severe functional impairment at SNF admission, we need to focus more than usual on good clinical care and appropriate strategies that reduce rehospitalizations and improve function.</a:t>
            </a:r>
          </a:p>
          <a:p>
            <a:pPr marL="0" indent="0">
              <a:buNone/>
            </a:pPr>
            <a:r>
              <a:rPr lang="en-US" sz="2400" dirty="0"/>
              <a:t>  </a:t>
            </a:r>
          </a:p>
          <a:p>
            <a:r>
              <a:rPr lang="en-US" sz="2400" dirty="0"/>
              <a:t>Visit more often?  More frequent VS, labs if pertinent?  More aggressive mobilization and socialization?  Proactive medication reduction? </a:t>
            </a:r>
          </a:p>
        </p:txBody>
      </p:sp>
    </p:spTree>
    <p:extLst>
      <p:ext uri="{BB962C8B-B14F-4D97-AF65-F5344CB8AC3E}">
        <p14:creationId xmlns:p14="http://schemas.microsoft.com/office/powerpoint/2010/main" val="1748183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AE300-E691-43BD-85D0-63814016B30B}"/>
              </a:ext>
            </a:extLst>
          </p:cNvPr>
          <p:cNvSpPr>
            <a:spLocks noGrp="1"/>
          </p:cNvSpPr>
          <p:nvPr>
            <p:ph type="title"/>
          </p:nvPr>
        </p:nvSpPr>
        <p:spPr/>
        <p:txBody>
          <a:bodyPr>
            <a:normAutofit/>
          </a:bodyPr>
          <a:lstStyle/>
          <a:p>
            <a:r>
              <a:rPr lang="en-US" sz="3200" dirty="0"/>
              <a:t>Is a Rehospitalization a Potentially Preventable Hospitalization (PPH)?  What CMS Thinks </a:t>
            </a:r>
          </a:p>
        </p:txBody>
      </p:sp>
      <p:sp>
        <p:nvSpPr>
          <p:cNvPr id="3" name="Content Placeholder 2">
            <a:extLst>
              <a:ext uri="{FF2B5EF4-FFF2-40B4-BE49-F238E27FC236}">
                <a16:creationId xmlns:a16="http://schemas.microsoft.com/office/drawing/2014/main" id="{753E387E-A1FA-4E15-9DA6-892989B0E56B}"/>
              </a:ext>
            </a:extLst>
          </p:cNvPr>
          <p:cNvSpPr>
            <a:spLocks noGrp="1"/>
          </p:cNvSpPr>
          <p:nvPr>
            <p:ph idx="1"/>
          </p:nvPr>
        </p:nvSpPr>
        <p:spPr/>
        <p:txBody>
          <a:bodyPr>
            <a:normAutofit/>
          </a:bodyPr>
          <a:lstStyle/>
          <a:p>
            <a:pPr marL="0" indent="0">
              <a:buNone/>
            </a:pPr>
            <a:r>
              <a:rPr lang="en-US" sz="2800" b="1" dirty="0"/>
              <a:t>PPH:</a:t>
            </a:r>
          </a:p>
          <a:p>
            <a:pPr>
              <a:buFont typeface="Wingdings" panose="05000000000000000000" pitchFamily="2" charset="2"/>
              <a:buChar char="Ø"/>
            </a:pPr>
            <a:r>
              <a:rPr lang="en-US" sz="2800" dirty="0"/>
              <a:t>Pneumonia</a:t>
            </a:r>
          </a:p>
          <a:p>
            <a:pPr>
              <a:buFont typeface="Wingdings" panose="05000000000000000000" pitchFamily="2" charset="2"/>
              <a:buChar char="Ø"/>
            </a:pPr>
            <a:r>
              <a:rPr lang="en-US" sz="2800" dirty="0"/>
              <a:t>CHF</a:t>
            </a:r>
          </a:p>
          <a:p>
            <a:pPr>
              <a:buFont typeface="Wingdings" panose="05000000000000000000" pitchFamily="2" charset="2"/>
              <a:buChar char="Ø"/>
            </a:pPr>
            <a:r>
              <a:rPr lang="en-US" sz="2800" dirty="0"/>
              <a:t>UTI</a:t>
            </a:r>
          </a:p>
          <a:p>
            <a:pPr>
              <a:buFont typeface="Wingdings" panose="05000000000000000000" pitchFamily="2" charset="2"/>
              <a:buChar char="Ø"/>
            </a:pPr>
            <a:r>
              <a:rPr lang="en-US" sz="2800" dirty="0"/>
              <a:t>COPD or asthma</a:t>
            </a:r>
          </a:p>
          <a:p>
            <a:pPr>
              <a:buFont typeface="Wingdings" panose="05000000000000000000" pitchFamily="2" charset="2"/>
              <a:buChar char="Ø"/>
            </a:pPr>
            <a:r>
              <a:rPr lang="en-US" sz="2800" dirty="0"/>
              <a:t>Dehydration</a:t>
            </a:r>
          </a:p>
          <a:p>
            <a:pPr>
              <a:buFont typeface="Wingdings" panose="05000000000000000000" pitchFamily="2" charset="2"/>
              <a:buChar char="Ø"/>
            </a:pPr>
            <a:r>
              <a:rPr lang="en-US" sz="2800" dirty="0"/>
              <a:t>Infected pressure ulcers</a:t>
            </a:r>
          </a:p>
          <a:p>
            <a:pPr>
              <a:buFont typeface="Wingdings" panose="05000000000000000000" pitchFamily="2" charset="2"/>
              <a:buChar char="Ø"/>
            </a:pPr>
            <a:r>
              <a:rPr lang="en-US" sz="2800" dirty="0"/>
              <a:t>Cellulitis</a:t>
            </a:r>
          </a:p>
        </p:txBody>
      </p:sp>
    </p:spTree>
    <p:extLst>
      <p:ext uri="{BB962C8B-B14F-4D97-AF65-F5344CB8AC3E}">
        <p14:creationId xmlns:p14="http://schemas.microsoft.com/office/powerpoint/2010/main" val="1277747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Scope of the Problem:</a:t>
            </a:r>
            <a:br>
              <a:rPr lang="en-US" sz="3200" b="1" dirty="0"/>
            </a:br>
            <a:r>
              <a:rPr lang="en-US" sz="2400" b="1" dirty="0"/>
              <a:t>Potentially</a:t>
            </a:r>
            <a:r>
              <a:rPr lang="en-US" sz="3200" b="1" dirty="0"/>
              <a:t> </a:t>
            </a:r>
            <a:r>
              <a:rPr lang="en-US" sz="2400" b="1" dirty="0" err="1"/>
              <a:t>Preventables</a:t>
            </a:r>
            <a:r>
              <a:rPr lang="en-US" sz="2400" b="1" dirty="0"/>
              <a:t> (PPR) Cause Most SNF Readmissions</a:t>
            </a:r>
          </a:p>
        </p:txBody>
      </p:sp>
      <p:sp>
        <p:nvSpPr>
          <p:cNvPr id="3" name="Content Placeholder 2"/>
          <p:cNvSpPr>
            <a:spLocks noGrp="1"/>
          </p:cNvSpPr>
          <p:nvPr>
            <p:ph idx="1"/>
          </p:nvPr>
        </p:nvSpPr>
        <p:spPr/>
        <p:txBody>
          <a:bodyPr>
            <a:normAutofit/>
          </a:bodyPr>
          <a:lstStyle/>
          <a:p>
            <a:pPr marL="0" indent="0">
              <a:buNone/>
            </a:pPr>
            <a:r>
              <a:rPr lang="en-US" sz="2400" dirty="0" err="1"/>
              <a:t>MedPAC</a:t>
            </a:r>
            <a:r>
              <a:rPr lang="en-US" sz="2400" dirty="0"/>
              <a:t> data shows that </a:t>
            </a:r>
            <a:r>
              <a:rPr lang="en-US" sz="2400" b="1" i="1" dirty="0"/>
              <a:t>5 potentially preventable </a:t>
            </a:r>
            <a:r>
              <a:rPr lang="en-US" sz="2400" dirty="0"/>
              <a:t>conditions accounted for </a:t>
            </a:r>
            <a:r>
              <a:rPr lang="en-US" sz="2400" b="1" i="1" dirty="0"/>
              <a:t>78% of all 30-day SNF </a:t>
            </a:r>
            <a:r>
              <a:rPr lang="en-US" sz="2400" b="1" i="1" dirty="0" err="1"/>
              <a:t>rehospitalizations</a:t>
            </a:r>
            <a:r>
              <a:rPr lang="en-US" sz="2400" b="1" i="1" dirty="0"/>
              <a:t> </a:t>
            </a:r>
            <a:r>
              <a:rPr lang="en-US" sz="2400" dirty="0"/>
              <a:t>– </a:t>
            </a:r>
          </a:p>
          <a:p>
            <a:r>
              <a:rPr lang="en-US" sz="2400" b="1" dirty="0"/>
              <a:t>CHF</a:t>
            </a:r>
          </a:p>
          <a:p>
            <a:r>
              <a:rPr lang="en-US" sz="2400" b="1" dirty="0"/>
              <a:t>Respiratory infection</a:t>
            </a:r>
          </a:p>
          <a:p>
            <a:r>
              <a:rPr lang="en-US" sz="2400" b="1" dirty="0"/>
              <a:t>UTI</a:t>
            </a:r>
          </a:p>
          <a:p>
            <a:r>
              <a:rPr lang="en-US" sz="2400" b="1" dirty="0"/>
              <a:t>Sepsis</a:t>
            </a:r>
          </a:p>
          <a:p>
            <a:r>
              <a:rPr lang="en-US" sz="2400" b="1" dirty="0"/>
              <a:t>Electrolyte imbalance</a:t>
            </a:r>
            <a:r>
              <a:rPr lang="en-US" sz="2400" dirty="0"/>
              <a:t>.  </a:t>
            </a:r>
          </a:p>
          <a:p>
            <a:pPr marL="0" indent="0">
              <a:buNone/>
            </a:pPr>
            <a:r>
              <a:rPr lang="en-US" sz="2400" dirty="0" err="1"/>
              <a:t>Mor</a:t>
            </a:r>
            <a:r>
              <a:rPr lang="en-US" sz="2400" dirty="0"/>
              <a:t> et al.  </a:t>
            </a:r>
            <a:r>
              <a:rPr lang="en-US" sz="2400" i="1" dirty="0"/>
              <a:t>Health Affairs </a:t>
            </a:r>
            <a:r>
              <a:rPr lang="en-US" sz="2400" dirty="0"/>
              <a:t>2010;29(1):57-64 </a:t>
            </a:r>
            <a:r>
              <a:rPr lang="en-US" sz="2800" dirty="0"/>
              <a:t>           </a:t>
            </a:r>
          </a:p>
          <a:p>
            <a:pPr marL="0" indent="0">
              <a:buNone/>
            </a:pPr>
            <a:endParaRPr lang="en-US" sz="2400" dirty="0"/>
          </a:p>
          <a:p>
            <a:pPr marL="0" indent="0">
              <a:buNone/>
            </a:pPr>
            <a:r>
              <a:rPr lang="en-US" sz="2400" b="1" i="1" dirty="0"/>
              <a:t>CMS is now refining a SNFPPR measure to guide SNF VBP </a:t>
            </a:r>
          </a:p>
        </p:txBody>
      </p:sp>
    </p:spTree>
    <p:extLst>
      <p:ext uri="{BB962C8B-B14F-4D97-AF65-F5344CB8AC3E}">
        <p14:creationId xmlns:p14="http://schemas.microsoft.com/office/powerpoint/2010/main" val="1745348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Disclosures and Objectives</a:t>
            </a:r>
          </a:p>
        </p:txBody>
      </p:sp>
      <p:sp>
        <p:nvSpPr>
          <p:cNvPr id="3" name="Content Placeholder 2"/>
          <p:cNvSpPr>
            <a:spLocks noGrp="1"/>
          </p:cNvSpPr>
          <p:nvPr>
            <p:ph idx="1"/>
          </p:nvPr>
        </p:nvSpPr>
        <p:spPr/>
        <p:txBody>
          <a:bodyPr>
            <a:normAutofit lnSpcReduction="10000"/>
          </a:bodyPr>
          <a:lstStyle/>
          <a:p>
            <a:pPr marL="0" indent="0">
              <a:buNone/>
            </a:pPr>
            <a:r>
              <a:rPr lang="en-US" sz="2800" dirty="0"/>
              <a:t>      Dr. </a:t>
            </a:r>
            <a:r>
              <a:rPr lang="en-US" sz="2800" dirty="0" err="1"/>
              <a:t>Jaggard</a:t>
            </a:r>
            <a:r>
              <a:rPr lang="en-US" sz="2800" dirty="0"/>
              <a:t> has no relevant financial disclosures.</a:t>
            </a:r>
          </a:p>
          <a:p>
            <a:pPr marL="0" indent="0">
              <a:buNone/>
            </a:pPr>
            <a:r>
              <a:rPr lang="en-US" sz="2400" dirty="0"/>
              <a:t>                                         </a:t>
            </a:r>
          </a:p>
          <a:p>
            <a:pPr marL="0" indent="0" algn="ctr">
              <a:buNone/>
            </a:pPr>
            <a:r>
              <a:rPr lang="en-US" sz="2800" dirty="0"/>
              <a:t>OBJECTIVES</a:t>
            </a:r>
            <a:r>
              <a:rPr lang="en-US" sz="2400" dirty="0"/>
              <a:t>         </a:t>
            </a:r>
          </a:p>
          <a:p>
            <a:r>
              <a:rPr lang="en-US" sz="2400" dirty="0"/>
              <a:t>Provide rationale for reducing readmissions from SNF </a:t>
            </a:r>
          </a:p>
          <a:p>
            <a:r>
              <a:rPr lang="en-US" sz="2400" dirty="0"/>
              <a:t>Identify common factors contributing to readmissions</a:t>
            </a:r>
          </a:p>
          <a:p>
            <a:r>
              <a:rPr lang="en-US" sz="2400" dirty="0"/>
              <a:t>Differentiate avoidable from unavoidable readmissions and “potentially preventable hospitalizations”</a:t>
            </a:r>
          </a:p>
          <a:p>
            <a:r>
              <a:rPr lang="en-US" sz="2400" dirty="0"/>
              <a:t>Identify seven key strategies to reduce avoidable readmissions from SNF, with some literature updates and illustrative cases </a:t>
            </a:r>
          </a:p>
          <a:p>
            <a:r>
              <a:rPr lang="en-US" sz="2400" dirty="0"/>
              <a:t>Examine key aspects of Post-Acute admission, care, and discharge processes that may impact readmissions </a:t>
            </a:r>
          </a:p>
          <a:p>
            <a:pPr marL="0" indent="0">
              <a:buNone/>
            </a:pPr>
            <a:endParaRPr lang="en-US" sz="2400" dirty="0"/>
          </a:p>
        </p:txBody>
      </p:sp>
    </p:spTree>
    <p:extLst>
      <p:ext uri="{BB962C8B-B14F-4D97-AF65-F5344CB8AC3E}">
        <p14:creationId xmlns:p14="http://schemas.microsoft.com/office/powerpoint/2010/main" val="1136935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E6A3A-6882-4C62-8C3E-ADDA31BBB997}"/>
              </a:ext>
            </a:extLst>
          </p:cNvPr>
          <p:cNvSpPr>
            <a:spLocks noGrp="1"/>
          </p:cNvSpPr>
          <p:nvPr>
            <p:ph type="title"/>
          </p:nvPr>
        </p:nvSpPr>
        <p:spPr/>
        <p:txBody>
          <a:bodyPr>
            <a:normAutofit fontScale="90000"/>
          </a:bodyPr>
          <a:lstStyle/>
          <a:p>
            <a:r>
              <a:rPr lang="en-US" sz="3600" dirty="0"/>
              <a:t>Different Question:</a:t>
            </a:r>
            <a:br>
              <a:rPr lang="en-US" sz="3600" dirty="0"/>
            </a:br>
            <a:r>
              <a:rPr lang="en-US" sz="3600" dirty="0"/>
              <a:t>Was </a:t>
            </a:r>
            <a:r>
              <a:rPr lang="en-US" sz="3600" b="1" i="1" dirty="0"/>
              <a:t>THIS</a:t>
            </a:r>
            <a:r>
              <a:rPr lang="en-US" sz="3600" dirty="0"/>
              <a:t> rehospitalization preventable?</a:t>
            </a:r>
          </a:p>
        </p:txBody>
      </p:sp>
      <p:sp>
        <p:nvSpPr>
          <p:cNvPr id="3" name="Content Placeholder 2">
            <a:extLst>
              <a:ext uri="{FF2B5EF4-FFF2-40B4-BE49-F238E27FC236}">
                <a16:creationId xmlns:a16="http://schemas.microsoft.com/office/drawing/2014/main" id="{62A50935-7BAC-4950-8CCC-BE0AC34CA77A}"/>
              </a:ext>
            </a:extLst>
          </p:cNvPr>
          <p:cNvSpPr>
            <a:spLocks noGrp="1"/>
          </p:cNvSpPr>
          <p:nvPr>
            <p:ph idx="1"/>
          </p:nvPr>
        </p:nvSpPr>
        <p:spPr/>
        <p:txBody>
          <a:bodyPr>
            <a:normAutofit/>
          </a:bodyPr>
          <a:lstStyle/>
          <a:p>
            <a:endParaRPr lang="en-US" sz="2800" dirty="0"/>
          </a:p>
          <a:p>
            <a:r>
              <a:rPr lang="en-US" sz="2800" dirty="0"/>
              <a:t>Requires review of both from SNF and Hospital chart; medical director or APN should review</a:t>
            </a:r>
          </a:p>
          <a:p>
            <a:r>
              <a:rPr lang="en-US" sz="2800" dirty="0"/>
              <a:t>Should identify root cause of readmission</a:t>
            </a:r>
          </a:p>
          <a:p>
            <a:r>
              <a:rPr lang="en-US" sz="2800" dirty="0"/>
              <a:t>Not restricted to the CMS list of PPH diagnoses</a:t>
            </a:r>
          </a:p>
          <a:p>
            <a:r>
              <a:rPr lang="en-US" sz="2800" dirty="0"/>
              <a:t>Should look for whether there were any clinical clues to give sufficient advance warning of the eventual cause for the readmission and opportunity to intervene so as to head off the need for readmission</a:t>
            </a:r>
          </a:p>
        </p:txBody>
      </p:sp>
    </p:spTree>
    <p:extLst>
      <p:ext uri="{BB962C8B-B14F-4D97-AF65-F5344CB8AC3E}">
        <p14:creationId xmlns:p14="http://schemas.microsoft.com/office/powerpoint/2010/main" val="2973163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826B3-F95D-4DA8-B7AA-C918EA1C1DF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C19E4E1-D527-456D-8CAC-1BD8F479F0E8}"/>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b="1" dirty="0"/>
              <a:t>STRATEGIES TO </a:t>
            </a:r>
          </a:p>
          <a:p>
            <a:pPr marL="0" indent="0" algn="ctr">
              <a:buNone/>
            </a:pPr>
            <a:r>
              <a:rPr lang="en-US" b="1" dirty="0"/>
              <a:t>REDUCE REHOSPITALIZATIONS FROM SNF</a:t>
            </a:r>
          </a:p>
        </p:txBody>
      </p:sp>
    </p:spTree>
    <p:extLst>
      <p:ext uri="{BB962C8B-B14F-4D97-AF65-F5344CB8AC3E}">
        <p14:creationId xmlns:p14="http://schemas.microsoft.com/office/powerpoint/2010/main" val="2284612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Seven Strategies for </a:t>
            </a:r>
            <a:br>
              <a:rPr lang="en-US" sz="3200" dirty="0"/>
            </a:br>
            <a:r>
              <a:rPr lang="en-US" sz="3200" dirty="0"/>
              <a:t>Reducing Readmissions from SNF  (P.J.)</a:t>
            </a:r>
          </a:p>
        </p:txBody>
      </p:sp>
      <p:sp>
        <p:nvSpPr>
          <p:cNvPr id="3" name="Content Placeholder 2"/>
          <p:cNvSpPr>
            <a:spLocks noGrp="1"/>
          </p:cNvSpPr>
          <p:nvPr>
            <p:ph idx="1"/>
          </p:nvPr>
        </p:nvSpPr>
        <p:spPr/>
        <p:txBody>
          <a:bodyPr>
            <a:normAutofit fontScale="92500"/>
          </a:bodyPr>
          <a:lstStyle/>
          <a:p>
            <a:pPr marL="457200" indent="-457200">
              <a:buFont typeface="+mj-lt"/>
              <a:buAutoNum type="arabicPeriod"/>
            </a:pPr>
            <a:r>
              <a:rPr lang="en-US" sz="2400" b="1" dirty="0"/>
              <a:t>Measure, Track, Analyze, Report All Hospitalizations</a:t>
            </a:r>
          </a:p>
          <a:p>
            <a:pPr marL="457200" indent="-457200">
              <a:buFont typeface="+mj-lt"/>
              <a:buAutoNum type="arabicPeriod"/>
            </a:pPr>
            <a:r>
              <a:rPr lang="en-US" sz="2400" b="1" dirty="0"/>
              <a:t>Collaborate Externally:  </a:t>
            </a:r>
            <a:r>
              <a:rPr lang="en-US" sz="2400" dirty="0"/>
              <a:t>Enhance Communication with  Referring Hospital prior to/at Admission, with specialists and local ER if applicable during SNF stay, and with receiving providers (HH, PCP, Specialists) at SNF Discharge; Preferred SNF Provider Networks </a:t>
            </a:r>
            <a:r>
              <a:rPr lang="en-US" sz="2400" b="1" dirty="0"/>
              <a:t>  </a:t>
            </a:r>
          </a:p>
          <a:p>
            <a:pPr marL="457200" indent="-457200">
              <a:buFont typeface="+mj-lt"/>
              <a:buAutoNum type="arabicPeriod"/>
            </a:pPr>
            <a:r>
              <a:rPr lang="en-US" sz="2400" b="1" dirty="0"/>
              <a:t>Train Nursing Staff </a:t>
            </a:r>
            <a:r>
              <a:rPr lang="en-US" sz="2400" dirty="0"/>
              <a:t>to recognize, assess, and communicate to MD when resident has a change of condition (e.g., INTERACT)</a:t>
            </a:r>
          </a:p>
          <a:p>
            <a:pPr marL="457200" indent="-457200">
              <a:buFont typeface="+mj-lt"/>
              <a:buAutoNum type="arabicPeriod"/>
            </a:pPr>
            <a:r>
              <a:rPr lang="en-US" sz="2400" b="1" dirty="0"/>
              <a:t>Promote Excellence in Clinical Geriatric Care in the PA/LTC setting  </a:t>
            </a:r>
          </a:p>
          <a:p>
            <a:pPr marL="457200" indent="-457200">
              <a:buFont typeface="+mj-lt"/>
              <a:buAutoNum type="arabicPeriod"/>
            </a:pPr>
            <a:r>
              <a:rPr lang="en-US" sz="2400" b="1" dirty="0"/>
              <a:t>Treat the Treatable Conditions in the SNF</a:t>
            </a:r>
          </a:p>
          <a:p>
            <a:pPr marL="457200" indent="-457200">
              <a:buFont typeface="+mj-lt"/>
              <a:buAutoNum type="arabicPeriod"/>
            </a:pPr>
            <a:r>
              <a:rPr lang="en-US" sz="2400" b="1" dirty="0"/>
              <a:t>Promote Advance Care Planning, Appropriate Hospice Care</a:t>
            </a:r>
          </a:p>
          <a:p>
            <a:pPr marL="457200" indent="-457200">
              <a:buFont typeface="+mj-lt"/>
              <a:buAutoNum type="arabicPeriod"/>
            </a:pPr>
            <a:r>
              <a:rPr lang="en-US" sz="2400" b="1" dirty="0"/>
              <a:t>Provide greater physician and APN presence in the PA/LTC setting</a:t>
            </a:r>
          </a:p>
        </p:txBody>
      </p:sp>
    </p:spTree>
    <p:extLst>
      <p:ext uri="{BB962C8B-B14F-4D97-AF65-F5344CB8AC3E}">
        <p14:creationId xmlns:p14="http://schemas.microsoft.com/office/powerpoint/2010/main" val="3347752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Strategy 1:  Measure, Track, and Analyze Rates</a:t>
            </a:r>
            <a:r>
              <a:rPr lang="en-US" dirty="0"/>
              <a:t> </a:t>
            </a:r>
            <a:br>
              <a:rPr lang="en-US" dirty="0"/>
            </a:br>
            <a:r>
              <a:rPr lang="en-US" sz="3600" dirty="0"/>
              <a:t>A Facility’s Hospitalization Rate over 2 Years</a:t>
            </a:r>
            <a:endParaRPr lang="en-US" dirty="0"/>
          </a:p>
        </p:txBody>
      </p:sp>
      <p:graphicFrame>
        <p:nvGraphicFramePr>
          <p:cNvPr id="4" name="Content Placeholder 3"/>
          <p:cNvGraphicFramePr>
            <a:graphicFrameLocks noGrp="1"/>
          </p:cNvGraphicFramePr>
          <p:nvPr>
            <p:ph idx="1"/>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64938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Strategy 1:  Measure, Track, and Analyze Rates</a:t>
            </a:r>
            <a:r>
              <a:rPr lang="en-US" sz="3600" dirty="0"/>
              <a:t/>
            </a:r>
            <a:br>
              <a:rPr lang="en-US" sz="3600" dirty="0"/>
            </a:br>
            <a:r>
              <a:rPr lang="en-US" sz="3600" dirty="0"/>
              <a:t>Facility B – Findings and Interventions</a:t>
            </a: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Recognized</a:t>
            </a:r>
            <a:r>
              <a:rPr lang="en-US" dirty="0"/>
              <a:t> high and rising rates </a:t>
            </a:r>
          </a:p>
          <a:p>
            <a:pPr marL="0" indent="0">
              <a:buNone/>
            </a:pPr>
            <a:r>
              <a:rPr lang="en-US" b="1" dirty="0"/>
              <a:t>Interventions:</a:t>
            </a:r>
          </a:p>
          <a:p>
            <a:pPr lvl="1">
              <a:buFont typeface="Wingdings" panose="05000000000000000000" pitchFamily="2" charset="2"/>
              <a:buChar char="Ø"/>
            </a:pPr>
            <a:r>
              <a:rPr lang="en-US" dirty="0"/>
              <a:t> </a:t>
            </a:r>
            <a:r>
              <a:rPr lang="en-US" b="1" dirty="0"/>
              <a:t>Weekly hospitalization IDT review meetings </a:t>
            </a:r>
            <a:r>
              <a:rPr lang="en-US" dirty="0"/>
              <a:t>(Admin, DON, Med Director, floor nursing staff)</a:t>
            </a:r>
          </a:p>
          <a:p>
            <a:pPr lvl="1">
              <a:buFont typeface="Wingdings" panose="05000000000000000000" pitchFamily="2" charset="2"/>
              <a:buChar char="Ø"/>
            </a:pPr>
            <a:r>
              <a:rPr lang="en-US" dirty="0"/>
              <a:t> </a:t>
            </a:r>
            <a:r>
              <a:rPr lang="en-US" b="1" dirty="0"/>
              <a:t>Weekly</a:t>
            </a:r>
            <a:r>
              <a:rPr lang="en-US" dirty="0"/>
              <a:t> </a:t>
            </a:r>
            <a:r>
              <a:rPr lang="en-US" b="1" dirty="0"/>
              <a:t>INTERACT Webinar training for nursing staff x 12 </a:t>
            </a:r>
            <a:r>
              <a:rPr lang="en-US" b="1" dirty="0" err="1"/>
              <a:t>wks</a:t>
            </a:r>
            <a:endParaRPr lang="en-US" b="1" dirty="0"/>
          </a:p>
          <a:p>
            <a:pPr marL="0" indent="0">
              <a:buNone/>
            </a:pPr>
            <a:r>
              <a:rPr lang="en-US" b="1" dirty="0"/>
              <a:t>DON Comments:</a:t>
            </a:r>
            <a:r>
              <a:rPr lang="en-US" dirty="0"/>
              <a:t> </a:t>
            </a:r>
          </a:p>
          <a:p>
            <a:pPr lvl="1">
              <a:buFont typeface="Wingdings" panose="05000000000000000000" pitchFamily="2" charset="2"/>
              <a:buChar char="Ø"/>
            </a:pPr>
            <a:r>
              <a:rPr lang="en-US" dirty="0"/>
              <a:t>Meetings </a:t>
            </a:r>
            <a:r>
              <a:rPr lang="en-US" b="1" dirty="0"/>
              <a:t>broke a mindset </a:t>
            </a:r>
            <a:r>
              <a:rPr lang="en-US" dirty="0"/>
              <a:t>away from a reflexive call to doctor requesting  ER transfer</a:t>
            </a:r>
          </a:p>
          <a:p>
            <a:pPr lvl="1">
              <a:buFont typeface="Wingdings" panose="05000000000000000000" pitchFamily="2" charset="2"/>
              <a:buChar char="Ø"/>
            </a:pPr>
            <a:r>
              <a:rPr lang="en-US" dirty="0"/>
              <a:t>Developed a </a:t>
            </a:r>
            <a:r>
              <a:rPr lang="en-US" b="1" dirty="0"/>
              <a:t>more analytic approach  </a:t>
            </a:r>
            <a:r>
              <a:rPr lang="en-US" dirty="0"/>
              <a:t>(first do an assessment!)</a:t>
            </a:r>
          </a:p>
          <a:p>
            <a:pPr lvl="1">
              <a:buFont typeface="Wingdings" panose="05000000000000000000" pitchFamily="2" charset="2"/>
              <a:buChar char="Ø"/>
            </a:pPr>
            <a:r>
              <a:rPr lang="en-US" b="1" dirty="0"/>
              <a:t>INTERACT</a:t>
            </a:r>
            <a:r>
              <a:rPr lang="en-US" dirty="0"/>
              <a:t> training helped </a:t>
            </a:r>
            <a:r>
              <a:rPr lang="en-US" b="1" dirty="0"/>
              <a:t>change the nursing culture; </a:t>
            </a:r>
            <a:r>
              <a:rPr lang="en-US" dirty="0"/>
              <a:t>defined a new, clear set of expectations for RN</a:t>
            </a:r>
          </a:p>
          <a:p>
            <a:pPr lvl="1">
              <a:buFont typeface="Wingdings" panose="05000000000000000000" pitchFamily="2" charset="2"/>
              <a:buChar char="Ø"/>
            </a:pPr>
            <a:r>
              <a:rPr lang="en-US" b="1" dirty="0"/>
              <a:t>Collaboration with local hospital </a:t>
            </a:r>
            <a:r>
              <a:rPr lang="en-US" dirty="0"/>
              <a:t>on a </a:t>
            </a:r>
            <a:r>
              <a:rPr lang="en-US" b="1" dirty="0"/>
              <a:t>CHF protocol  </a:t>
            </a:r>
            <a:r>
              <a:rPr lang="en-US" dirty="0"/>
              <a:t>also helped. </a:t>
            </a:r>
          </a:p>
          <a:p>
            <a:endParaRPr lang="en-US" dirty="0"/>
          </a:p>
          <a:p>
            <a:pPr marL="0" indent="0">
              <a:buNone/>
            </a:pPr>
            <a:endParaRPr lang="en-US" dirty="0"/>
          </a:p>
        </p:txBody>
      </p:sp>
    </p:spTree>
    <p:extLst>
      <p:ext uri="{BB962C8B-B14F-4D97-AF65-F5344CB8AC3E}">
        <p14:creationId xmlns:p14="http://schemas.microsoft.com/office/powerpoint/2010/main" val="7493106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Facility B Results:  Annual Hospitalization and </a:t>
            </a:r>
            <a:r>
              <a:rPr lang="en-US" sz="3200" dirty="0" err="1"/>
              <a:t>Rehospitalization</a:t>
            </a:r>
            <a:r>
              <a:rPr lang="en-US" sz="3200" dirty="0"/>
              <a:t> Rates</a:t>
            </a:r>
          </a:p>
        </p:txBody>
      </p:sp>
      <p:sp>
        <p:nvSpPr>
          <p:cNvPr id="3" name="Content Placeholder 2"/>
          <p:cNvSpPr>
            <a:spLocks noGrp="1"/>
          </p:cNvSpPr>
          <p:nvPr>
            <p:ph idx="1"/>
          </p:nvPr>
        </p:nvSpPr>
        <p:spPr/>
        <p:txBody>
          <a:bodyPr>
            <a:normAutofit fontScale="92500"/>
          </a:bodyPr>
          <a:lstStyle/>
          <a:p>
            <a:pPr marL="0" indent="0">
              <a:buNone/>
            </a:pPr>
            <a:endParaRPr lang="en-US" dirty="0"/>
          </a:p>
          <a:p>
            <a:pPr marL="0" indent="0">
              <a:buNone/>
            </a:pPr>
            <a:r>
              <a:rPr lang="en-US" b="1" dirty="0"/>
              <a:t>Hospitalization Rate</a:t>
            </a:r>
            <a:r>
              <a:rPr lang="en-US" dirty="0"/>
              <a:t> – Year 1:  </a:t>
            </a:r>
            <a:r>
              <a:rPr lang="en-US" b="1" dirty="0"/>
              <a:t>5.15</a:t>
            </a:r>
            <a:r>
              <a:rPr lang="en-US" dirty="0"/>
              <a:t>     Year 2:  </a:t>
            </a:r>
            <a:r>
              <a:rPr lang="en-US" b="1" dirty="0"/>
              <a:t>3.24</a:t>
            </a:r>
          </a:p>
          <a:p>
            <a:pPr marL="0" indent="0">
              <a:buNone/>
            </a:pPr>
            <a:endParaRPr lang="en-US" dirty="0"/>
          </a:p>
          <a:p>
            <a:pPr marL="0" indent="0">
              <a:buNone/>
            </a:pPr>
            <a:r>
              <a:rPr lang="en-US" b="1" dirty="0"/>
              <a:t>30-day </a:t>
            </a:r>
            <a:r>
              <a:rPr lang="en-US" b="1" dirty="0" err="1"/>
              <a:t>Rehosp</a:t>
            </a:r>
            <a:r>
              <a:rPr lang="en-US" b="1" dirty="0"/>
              <a:t> Rate </a:t>
            </a:r>
            <a:r>
              <a:rPr lang="en-US" dirty="0"/>
              <a:t>– Year 1:  </a:t>
            </a:r>
            <a:r>
              <a:rPr lang="en-US" b="1" dirty="0"/>
              <a:t>34%</a:t>
            </a:r>
            <a:r>
              <a:rPr lang="en-US" dirty="0"/>
              <a:t>     Year 2: </a:t>
            </a:r>
            <a:r>
              <a:rPr lang="en-US" b="1" dirty="0"/>
              <a:t>16.5%</a:t>
            </a:r>
          </a:p>
          <a:p>
            <a:pPr marL="0" indent="0">
              <a:buNone/>
            </a:pPr>
            <a:endParaRPr lang="en-US" dirty="0"/>
          </a:p>
          <a:p>
            <a:pPr marL="0" indent="0">
              <a:buNone/>
            </a:pPr>
            <a:endParaRPr lang="en-US" dirty="0"/>
          </a:p>
          <a:p>
            <a:pPr marL="0" indent="0">
              <a:buNone/>
            </a:pPr>
            <a:r>
              <a:rPr lang="en-US" sz="2600" b="1" dirty="0"/>
              <a:t>Turnaround</a:t>
            </a:r>
            <a:r>
              <a:rPr lang="en-US" sz="2600" dirty="0"/>
              <a:t> in hospitalization rates corresponded with the </a:t>
            </a:r>
            <a:r>
              <a:rPr lang="en-US" sz="2600" b="1" dirty="0"/>
              <a:t>initiation of the IDT hospitalization review meeting and INTERACT training.</a:t>
            </a:r>
          </a:p>
          <a:p>
            <a:pPr marL="0" indent="0">
              <a:buNone/>
            </a:pPr>
            <a:endParaRPr lang="en-US" sz="2600" dirty="0"/>
          </a:p>
        </p:txBody>
      </p:sp>
    </p:spTree>
    <p:extLst>
      <p:ext uri="{BB962C8B-B14F-4D97-AF65-F5344CB8AC3E}">
        <p14:creationId xmlns:p14="http://schemas.microsoft.com/office/powerpoint/2010/main" val="2746006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B087B-4227-4F44-B387-777E0FF00FB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CAFBFA1-5832-4E81-A3C7-F5669FD9333F}"/>
              </a:ext>
            </a:extLst>
          </p:cNvPr>
          <p:cNvSpPr>
            <a:spLocks noGrp="1"/>
          </p:cNvSpPr>
          <p:nvPr>
            <p:ph idx="1"/>
          </p:nvPr>
        </p:nvSpPr>
        <p:spPr/>
        <p:txBody>
          <a:bodyPr/>
          <a:lstStyle/>
          <a:p>
            <a:pPr marL="0" indent="0" algn="ctr">
              <a:buNone/>
            </a:pPr>
            <a:endParaRPr lang="en-US" dirty="0"/>
          </a:p>
          <a:p>
            <a:pPr marL="0" indent="0" algn="ctr">
              <a:buNone/>
            </a:pPr>
            <a:r>
              <a:rPr lang="en-US" b="1" dirty="0"/>
              <a:t>STRATEGY 2:</a:t>
            </a:r>
          </a:p>
          <a:p>
            <a:pPr marL="0" indent="0" algn="ctr">
              <a:buNone/>
            </a:pPr>
            <a:endParaRPr lang="en-US" dirty="0"/>
          </a:p>
          <a:p>
            <a:pPr marL="0" indent="0" algn="ctr">
              <a:buNone/>
            </a:pPr>
            <a:r>
              <a:rPr lang="en-US" dirty="0"/>
              <a:t>COLLABORATE EXTERNALLY</a:t>
            </a:r>
          </a:p>
        </p:txBody>
      </p:sp>
    </p:spTree>
    <p:extLst>
      <p:ext uri="{BB962C8B-B14F-4D97-AF65-F5344CB8AC3E}">
        <p14:creationId xmlns:p14="http://schemas.microsoft.com/office/powerpoint/2010/main" val="4242020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4CBC1-CDEA-4536-99FA-62BB0BCFB192}"/>
              </a:ext>
            </a:extLst>
          </p:cNvPr>
          <p:cNvSpPr>
            <a:spLocks noGrp="1"/>
          </p:cNvSpPr>
          <p:nvPr>
            <p:ph type="title"/>
          </p:nvPr>
        </p:nvSpPr>
        <p:spPr/>
        <p:txBody>
          <a:bodyPr>
            <a:normAutofit fontScale="90000"/>
          </a:bodyPr>
          <a:lstStyle/>
          <a:p>
            <a:r>
              <a:rPr lang="en-US" sz="3600" b="1" dirty="0"/>
              <a:t>Strategy 2:  Collaborating Externally </a:t>
            </a:r>
            <a:r>
              <a:rPr lang="en-US" sz="3600" dirty="0"/>
              <a:t>– </a:t>
            </a:r>
            <a:br>
              <a:rPr lang="en-US" sz="3600" dirty="0"/>
            </a:br>
            <a:r>
              <a:rPr lang="en-US" sz="3600" dirty="0"/>
              <a:t>External Partners of SNFs in Post-Acute Care</a:t>
            </a:r>
          </a:p>
        </p:txBody>
      </p:sp>
      <p:sp>
        <p:nvSpPr>
          <p:cNvPr id="3" name="Content Placeholder 2">
            <a:extLst>
              <a:ext uri="{FF2B5EF4-FFF2-40B4-BE49-F238E27FC236}">
                <a16:creationId xmlns:a16="http://schemas.microsoft.com/office/drawing/2014/main" id="{7343EAC5-E50A-4D7F-938A-87259B1FD597}"/>
              </a:ext>
            </a:extLst>
          </p:cNvPr>
          <p:cNvSpPr>
            <a:spLocks noGrp="1"/>
          </p:cNvSpPr>
          <p:nvPr>
            <p:ph idx="1"/>
          </p:nvPr>
        </p:nvSpPr>
        <p:spPr/>
        <p:txBody>
          <a:bodyPr>
            <a:normAutofit lnSpcReduction="10000"/>
          </a:bodyPr>
          <a:lstStyle/>
          <a:p>
            <a:r>
              <a:rPr lang="en-US" sz="2800" dirty="0"/>
              <a:t>Referring Hospital(s), especially primary hospital</a:t>
            </a:r>
          </a:p>
          <a:p>
            <a:endParaRPr lang="en-US" sz="2800" dirty="0"/>
          </a:p>
          <a:p>
            <a:r>
              <a:rPr lang="en-US" sz="2800" dirty="0"/>
              <a:t>ER </a:t>
            </a:r>
          </a:p>
          <a:p>
            <a:endParaRPr lang="en-US" sz="2800" dirty="0"/>
          </a:p>
          <a:p>
            <a:r>
              <a:rPr lang="en-US" sz="2800" dirty="0"/>
              <a:t>Consulting Specialists</a:t>
            </a:r>
          </a:p>
          <a:p>
            <a:endParaRPr lang="en-US" sz="2800" dirty="0"/>
          </a:p>
          <a:p>
            <a:r>
              <a:rPr lang="en-US" sz="2800" dirty="0"/>
              <a:t>PCP</a:t>
            </a:r>
          </a:p>
          <a:p>
            <a:endParaRPr lang="en-US" sz="2800" dirty="0"/>
          </a:p>
          <a:p>
            <a:r>
              <a:rPr lang="en-US" sz="2800" dirty="0"/>
              <a:t>Home Health;  Palliative Care;  Hospice</a:t>
            </a:r>
          </a:p>
          <a:p>
            <a:endParaRPr lang="en-US" sz="2400" dirty="0"/>
          </a:p>
        </p:txBody>
      </p:sp>
    </p:spTree>
    <p:extLst>
      <p:ext uri="{BB962C8B-B14F-4D97-AF65-F5344CB8AC3E}">
        <p14:creationId xmlns:p14="http://schemas.microsoft.com/office/powerpoint/2010/main" val="36855735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59629-4C93-4952-8A69-2D367E500946}"/>
              </a:ext>
            </a:extLst>
          </p:cNvPr>
          <p:cNvSpPr>
            <a:spLocks noGrp="1"/>
          </p:cNvSpPr>
          <p:nvPr>
            <p:ph type="title"/>
          </p:nvPr>
        </p:nvSpPr>
        <p:spPr/>
        <p:txBody>
          <a:bodyPr>
            <a:normAutofit fontScale="90000"/>
          </a:bodyPr>
          <a:lstStyle/>
          <a:p>
            <a:r>
              <a:rPr lang="en-US" sz="3600" b="1" dirty="0"/>
              <a:t>Strategy 2:  Collaborate Externally</a:t>
            </a:r>
            <a:br>
              <a:rPr lang="en-US" sz="3600" b="1" dirty="0"/>
            </a:br>
            <a:r>
              <a:rPr lang="en-US" sz="3600" dirty="0"/>
              <a:t>through the Life Cycle of a PAC Admission</a:t>
            </a:r>
            <a:endParaRPr lang="en-US" sz="3600" b="1" dirty="0"/>
          </a:p>
        </p:txBody>
      </p:sp>
      <p:sp>
        <p:nvSpPr>
          <p:cNvPr id="3" name="Content Placeholder 2">
            <a:extLst>
              <a:ext uri="{FF2B5EF4-FFF2-40B4-BE49-F238E27FC236}">
                <a16:creationId xmlns:a16="http://schemas.microsoft.com/office/drawing/2014/main" id="{089EB688-3CF7-4D74-A44D-A7C88BA7FC55}"/>
              </a:ext>
            </a:extLst>
          </p:cNvPr>
          <p:cNvSpPr>
            <a:spLocks noGrp="1"/>
          </p:cNvSpPr>
          <p:nvPr>
            <p:ph idx="1"/>
          </p:nvPr>
        </p:nvSpPr>
        <p:spPr/>
        <p:txBody>
          <a:bodyPr/>
          <a:lstStyle/>
          <a:p>
            <a:endParaRPr lang="en-US" dirty="0"/>
          </a:p>
          <a:p>
            <a:r>
              <a:rPr lang="en-US" dirty="0"/>
              <a:t>Prior to and at SNF PAC Admission</a:t>
            </a:r>
          </a:p>
          <a:p>
            <a:endParaRPr lang="en-US" dirty="0"/>
          </a:p>
          <a:p>
            <a:r>
              <a:rPr lang="en-US" dirty="0"/>
              <a:t>During PAC SNF Stay</a:t>
            </a:r>
          </a:p>
          <a:p>
            <a:endParaRPr lang="en-US" dirty="0"/>
          </a:p>
          <a:p>
            <a:r>
              <a:rPr lang="en-US" dirty="0"/>
              <a:t>At SNF PAC Discharge</a:t>
            </a:r>
          </a:p>
        </p:txBody>
      </p:sp>
    </p:spTree>
    <p:extLst>
      <p:ext uri="{BB962C8B-B14F-4D97-AF65-F5344CB8AC3E}">
        <p14:creationId xmlns:p14="http://schemas.microsoft.com/office/powerpoint/2010/main" val="2151327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E77EE-A261-4146-AB93-77759C8C5D45}"/>
              </a:ext>
            </a:extLst>
          </p:cNvPr>
          <p:cNvSpPr>
            <a:spLocks noGrp="1"/>
          </p:cNvSpPr>
          <p:nvPr>
            <p:ph type="title"/>
          </p:nvPr>
        </p:nvSpPr>
        <p:spPr/>
        <p:txBody>
          <a:bodyPr>
            <a:normAutofit fontScale="90000"/>
          </a:bodyPr>
          <a:lstStyle/>
          <a:p>
            <a:r>
              <a:rPr lang="en-US" sz="3600" b="1" dirty="0"/>
              <a:t>Strategy 2:  Collaborate Externally</a:t>
            </a:r>
            <a:br>
              <a:rPr lang="en-US" sz="3600" b="1" dirty="0"/>
            </a:br>
            <a:r>
              <a:rPr lang="en-US" sz="3600" dirty="0"/>
              <a:t>in Smaller and Bigger Ways</a:t>
            </a:r>
            <a:endParaRPr lang="en-US" sz="3600" b="1" dirty="0"/>
          </a:p>
        </p:txBody>
      </p:sp>
      <p:sp>
        <p:nvSpPr>
          <p:cNvPr id="3" name="Content Placeholder 2">
            <a:extLst>
              <a:ext uri="{FF2B5EF4-FFF2-40B4-BE49-F238E27FC236}">
                <a16:creationId xmlns:a16="http://schemas.microsoft.com/office/drawing/2014/main" id="{79A86FDD-F46C-478C-BBE5-A8AA8500EE68}"/>
              </a:ext>
            </a:extLst>
          </p:cNvPr>
          <p:cNvSpPr>
            <a:spLocks noGrp="1"/>
          </p:cNvSpPr>
          <p:nvPr>
            <p:ph idx="1"/>
          </p:nvPr>
        </p:nvSpPr>
        <p:spPr/>
        <p:txBody>
          <a:bodyPr>
            <a:normAutofit/>
          </a:bodyPr>
          <a:lstStyle/>
          <a:p>
            <a:pPr marL="0" indent="0">
              <a:buNone/>
            </a:pPr>
            <a:r>
              <a:rPr lang="en-US" sz="2400" b="1" dirty="0"/>
              <a:t>“Micro”-collaboration</a:t>
            </a:r>
          </a:p>
          <a:p>
            <a:r>
              <a:rPr lang="en-US" sz="2400" dirty="0"/>
              <a:t>Case screening pre-discharge: can she rehab? Is he stable?</a:t>
            </a:r>
          </a:p>
          <a:p>
            <a:r>
              <a:rPr lang="en-US" sz="2400" dirty="0"/>
              <a:t>Case management in SNF: external consultant visits; ER trips</a:t>
            </a:r>
          </a:p>
          <a:p>
            <a:r>
              <a:rPr lang="en-US" sz="2400" dirty="0"/>
              <a:t>Good handoffs at SNF DC:  communicate to PCP, specialty, HH</a:t>
            </a:r>
          </a:p>
          <a:p>
            <a:pPr marL="0" indent="0">
              <a:buNone/>
            </a:pPr>
            <a:r>
              <a:rPr lang="en-US" sz="2400" b="1" dirty="0"/>
              <a:t>“Meso”-collaboration  (informal)</a:t>
            </a:r>
          </a:p>
          <a:p>
            <a:r>
              <a:rPr lang="en-US" sz="2400" dirty="0"/>
              <a:t>SNF-Hospital COC/QI working group: focus on better transfers</a:t>
            </a:r>
          </a:p>
          <a:p>
            <a:pPr marL="0" indent="0">
              <a:buNone/>
            </a:pPr>
            <a:r>
              <a:rPr lang="en-US" sz="2400" b="1" dirty="0"/>
              <a:t>“Macro”-collaboration  (more formal)</a:t>
            </a:r>
          </a:p>
          <a:p>
            <a:r>
              <a:rPr lang="en-US" sz="2400" dirty="0"/>
              <a:t>Hospital-SNF Preferred Provider Networks</a:t>
            </a:r>
          </a:p>
          <a:p>
            <a:r>
              <a:rPr lang="en-US" sz="2400" dirty="0"/>
              <a:t>Bundled Payment Projects</a:t>
            </a:r>
          </a:p>
          <a:p>
            <a:r>
              <a:rPr lang="en-US" sz="2400" dirty="0"/>
              <a:t>ACOs</a:t>
            </a:r>
          </a:p>
        </p:txBody>
      </p:sp>
    </p:spTree>
    <p:extLst>
      <p:ext uri="{BB962C8B-B14F-4D97-AF65-F5344CB8AC3E}">
        <p14:creationId xmlns:p14="http://schemas.microsoft.com/office/powerpoint/2010/main" val="2578062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Rationale for Reducing SNF Readmissions:</a:t>
            </a:r>
            <a:br>
              <a:rPr lang="en-US" sz="3200" dirty="0"/>
            </a:br>
            <a:r>
              <a:rPr lang="en-US" sz="3200" dirty="0"/>
              <a:t>Why Does It Matter?</a:t>
            </a:r>
          </a:p>
        </p:txBody>
      </p:sp>
      <p:sp>
        <p:nvSpPr>
          <p:cNvPr id="3" name="Content Placeholder 2"/>
          <p:cNvSpPr>
            <a:spLocks noGrp="1"/>
          </p:cNvSpPr>
          <p:nvPr>
            <p:ph idx="1"/>
          </p:nvPr>
        </p:nvSpPr>
        <p:spPr/>
        <p:txBody>
          <a:bodyPr>
            <a:normAutofit/>
          </a:bodyPr>
          <a:lstStyle/>
          <a:p>
            <a:r>
              <a:rPr lang="en-US" sz="2400" b="1" dirty="0"/>
              <a:t>Patient Safety</a:t>
            </a:r>
            <a:r>
              <a:rPr lang="en-US" sz="2400" dirty="0"/>
              <a:t>:  Avoiding Hazards of Hospitalization </a:t>
            </a:r>
          </a:p>
          <a:p>
            <a:r>
              <a:rPr lang="en-US" sz="2400" b="1" dirty="0"/>
              <a:t>Quality of Care</a:t>
            </a:r>
            <a:r>
              <a:rPr lang="en-US" sz="2400" dirty="0"/>
              <a:t>:  Reducing Preventable Readmissions may be a partial indicator of clinical quality in a SNF  </a:t>
            </a:r>
          </a:p>
          <a:p>
            <a:r>
              <a:rPr lang="en-US" sz="2400" b="1" dirty="0"/>
              <a:t>Patient Satisfaction</a:t>
            </a:r>
          </a:p>
          <a:p>
            <a:r>
              <a:rPr lang="en-US" sz="2400" b="1" dirty="0"/>
              <a:t>Facilitation of Successful Transitions Back Home</a:t>
            </a:r>
          </a:p>
          <a:p>
            <a:r>
              <a:rPr lang="en-US" sz="2400" b="1" dirty="0"/>
              <a:t>Reducing Unnecessary Expenditures – </a:t>
            </a:r>
            <a:r>
              <a:rPr lang="en-US" sz="2400" dirty="0"/>
              <a:t>by $billions?</a:t>
            </a:r>
            <a:endParaRPr lang="en-US" sz="2400" b="1" dirty="0"/>
          </a:p>
          <a:p>
            <a:r>
              <a:rPr lang="en-US" sz="2400" b="1" dirty="0"/>
              <a:t>Public Policy:  </a:t>
            </a:r>
            <a:r>
              <a:rPr lang="en-US" sz="2400" dirty="0"/>
              <a:t>PPACA Mandates – Penalties for SNF 10/1/18</a:t>
            </a:r>
          </a:p>
          <a:p>
            <a:endParaRPr lang="en-US" sz="2400" dirty="0"/>
          </a:p>
          <a:p>
            <a:r>
              <a:rPr lang="en-US" sz="2400" b="1" dirty="0"/>
              <a:t>It’s the Right Thing </a:t>
            </a:r>
            <a:r>
              <a:rPr lang="en-US" sz="2400" dirty="0"/>
              <a:t>– to the degree it is possible and appropriate, reducing readmissions is a good thing to do  </a:t>
            </a:r>
          </a:p>
        </p:txBody>
      </p:sp>
    </p:spTree>
    <p:extLst>
      <p:ext uri="{BB962C8B-B14F-4D97-AF65-F5344CB8AC3E}">
        <p14:creationId xmlns:p14="http://schemas.microsoft.com/office/powerpoint/2010/main" val="5240604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D0DF1-70AF-4866-9745-A2FEDE670A2C}"/>
              </a:ext>
            </a:extLst>
          </p:cNvPr>
          <p:cNvSpPr>
            <a:spLocks noGrp="1"/>
          </p:cNvSpPr>
          <p:nvPr>
            <p:ph type="title"/>
          </p:nvPr>
        </p:nvSpPr>
        <p:spPr/>
        <p:txBody>
          <a:bodyPr>
            <a:normAutofit/>
          </a:bodyPr>
          <a:lstStyle/>
          <a:p>
            <a:r>
              <a:rPr lang="en-US" sz="3600" dirty="0"/>
              <a:t>For Discussion</a:t>
            </a:r>
          </a:p>
        </p:txBody>
      </p:sp>
      <p:sp>
        <p:nvSpPr>
          <p:cNvPr id="3" name="Content Placeholder 2">
            <a:extLst>
              <a:ext uri="{FF2B5EF4-FFF2-40B4-BE49-F238E27FC236}">
                <a16:creationId xmlns:a16="http://schemas.microsoft.com/office/drawing/2014/main" id="{2EF28201-8E10-4B02-B695-B1B40B251904}"/>
              </a:ext>
            </a:extLst>
          </p:cNvPr>
          <p:cNvSpPr>
            <a:spLocks noGrp="1"/>
          </p:cNvSpPr>
          <p:nvPr>
            <p:ph idx="1"/>
          </p:nvPr>
        </p:nvSpPr>
        <p:spPr/>
        <p:txBody>
          <a:bodyPr/>
          <a:lstStyle/>
          <a:p>
            <a:pPr marL="0" indent="0">
              <a:buNone/>
            </a:pPr>
            <a:r>
              <a:rPr lang="en-US" dirty="0"/>
              <a:t>In your experience, of the strategies on prior slide, or otherwise, what have you seen to work best toward reducing rehospitalizations?</a:t>
            </a:r>
          </a:p>
        </p:txBody>
      </p:sp>
    </p:spTree>
    <p:extLst>
      <p:ext uri="{BB962C8B-B14F-4D97-AF65-F5344CB8AC3E}">
        <p14:creationId xmlns:p14="http://schemas.microsoft.com/office/powerpoint/2010/main" val="42802251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C6E86-9EBC-40D5-9E71-E1FED113113E}"/>
              </a:ext>
            </a:extLst>
          </p:cNvPr>
          <p:cNvSpPr>
            <a:spLocks noGrp="1"/>
          </p:cNvSpPr>
          <p:nvPr>
            <p:ph type="title"/>
          </p:nvPr>
        </p:nvSpPr>
        <p:spPr/>
        <p:txBody>
          <a:bodyPr>
            <a:normAutofit/>
          </a:bodyPr>
          <a:lstStyle/>
          <a:p>
            <a:r>
              <a:rPr lang="en-US" sz="2800" b="1" dirty="0"/>
              <a:t>Strategy 2:  Collaborate Externally </a:t>
            </a:r>
            <a:r>
              <a:rPr lang="en-US" sz="2800" dirty="0"/>
              <a:t>PTA/at Admission – Impact of Hospital LOS:  Is patient ready for SNF?</a:t>
            </a:r>
          </a:p>
        </p:txBody>
      </p:sp>
      <p:sp>
        <p:nvSpPr>
          <p:cNvPr id="3" name="Content Placeholder 2">
            <a:extLst>
              <a:ext uri="{FF2B5EF4-FFF2-40B4-BE49-F238E27FC236}">
                <a16:creationId xmlns:a16="http://schemas.microsoft.com/office/drawing/2014/main" id="{F1666E81-24FA-462A-ACE6-557BF51306FE}"/>
              </a:ext>
            </a:extLst>
          </p:cNvPr>
          <p:cNvSpPr>
            <a:spLocks noGrp="1"/>
          </p:cNvSpPr>
          <p:nvPr>
            <p:ph idx="1"/>
          </p:nvPr>
        </p:nvSpPr>
        <p:spPr/>
        <p:txBody>
          <a:bodyPr>
            <a:normAutofit lnSpcReduction="10000"/>
          </a:bodyPr>
          <a:lstStyle/>
          <a:p>
            <a:pPr marL="0" indent="0">
              <a:buNone/>
            </a:pPr>
            <a:r>
              <a:rPr lang="en-US" sz="2600" b="1" dirty="0"/>
              <a:t>“Factors Associated with Early Readmission Among Patients Discharged to Post-Acute Care Facilities”</a:t>
            </a:r>
          </a:p>
          <a:p>
            <a:r>
              <a:rPr lang="en-US" sz="2400" dirty="0"/>
              <a:t>HCUP Databases in California, Massachusetts, Florida 2011</a:t>
            </a:r>
          </a:p>
          <a:p>
            <a:r>
              <a:rPr lang="en-US" sz="2400" dirty="0"/>
              <a:t>Compared Readmissions Day 0-7 with Day 8-30</a:t>
            </a:r>
          </a:p>
          <a:p>
            <a:r>
              <a:rPr lang="en-US" sz="2400" dirty="0"/>
              <a:t>N = 81,173  30-day readmissions</a:t>
            </a:r>
          </a:p>
          <a:p>
            <a:r>
              <a:rPr lang="en-US" sz="2400" b="1" dirty="0"/>
              <a:t>Early readmissions</a:t>
            </a:r>
            <a:r>
              <a:rPr lang="en-US" sz="2400" dirty="0"/>
              <a:t>: older, white, urban, fewer comorbidities, more prior hospitalizations, less had Medicare payer</a:t>
            </a:r>
          </a:p>
          <a:p>
            <a:r>
              <a:rPr lang="en-US" sz="2400" b="1" dirty="0"/>
              <a:t>Longer LOS </a:t>
            </a:r>
            <a:r>
              <a:rPr lang="en-US" sz="2400" b="1" dirty="0" err="1"/>
              <a:t>assoc</a:t>
            </a:r>
            <a:r>
              <a:rPr lang="en-US" sz="2400" b="1" dirty="0"/>
              <a:t> with lower risk of early readmission </a:t>
            </a:r>
          </a:p>
          <a:p>
            <a:pPr marL="0" indent="0">
              <a:buNone/>
            </a:pPr>
            <a:r>
              <a:rPr lang="en-US" sz="2400" dirty="0"/>
              <a:t>        (OR 0.74 if LOS 4-7 days, 0.60 if LOS 8 or more days) </a:t>
            </a:r>
          </a:p>
          <a:p>
            <a:pPr marL="0" indent="0">
              <a:buNone/>
            </a:pPr>
            <a:endParaRPr lang="en-US" sz="2000" dirty="0"/>
          </a:p>
          <a:p>
            <a:pPr marL="0" indent="0">
              <a:buNone/>
            </a:pPr>
            <a:r>
              <a:rPr lang="en-US" sz="2000" dirty="0"/>
              <a:t>Horney C </a:t>
            </a:r>
            <a:r>
              <a:rPr lang="en-US" sz="2000" i="1" dirty="0"/>
              <a:t>et al. </a:t>
            </a:r>
            <a:r>
              <a:rPr lang="en-US" sz="2000" dirty="0"/>
              <a:t>JAGS 65:1199-1205, 2017</a:t>
            </a:r>
          </a:p>
        </p:txBody>
      </p:sp>
    </p:spTree>
    <p:extLst>
      <p:ext uri="{BB962C8B-B14F-4D97-AF65-F5344CB8AC3E}">
        <p14:creationId xmlns:p14="http://schemas.microsoft.com/office/powerpoint/2010/main" val="19024777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75DA0-BAE0-4A33-814B-8778A10AE5EC}"/>
              </a:ext>
            </a:extLst>
          </p:cNvPr>
          <p:cNvSpPr>
            <a:spLocks noGrp="1"/>
          </p:cNvSpPr>
          <p:nvPr>
            <p:ph type="title"/>
          </p:nvPr>
        </p:nvSpPr>
        <p:spPr/>
        <p:txBody>
          <a:bodyPr>
            <a:normAutofit/>
          </a:bodyPr>
          <a:lstStyle/>
          <a:p>
            <a:r>
              <a:rPr lang="en-US" sz="2800" b="1" dirty="0"/>
              <a:t>Strategy 2:  Micro-Collaborate Externally </a:t>
            </a:r>
            <a:br>
              <a:rPr lang="en-US" sz="2800" b="1" dirty="0"/>
            </a:br>
            <a:r>
              <a:rPr lang="en-US" sz="2800" dirty="0"/>
              <a:t>PTA/at Admission –  Is patient ready for SNF?</a:t>
            </a:r>
          </a:p>
        </p:txBody>
      </p:sp>
      <p:sp>
        <p:nvSpPr>
          <p:cNvPr id="3" name="Content Placeholder 2">
            <a:extLst>
              <a:ext uri="{FF2B5EF4-FFF2-40B4-BE49-F238E27FC236}">
                <a16:creationId xmlns:a16="http://schemas.microsoft.com/office/drawing/2014/main" id="{483CCAE2-421E-4A72-A21E-BACF6054DBCF}"/>
              </a:ext>
            </a:extLst>
          </p:cNvPr>
          <p:cNvSpPr>
            <a:spLocks noGrp="1"/>
          </p:cNvSpPr>
          <p:nvPr>
            <p:ph idx="1"/>
          </p:nvPr>
        </p:nvSpPr>
        <p:spPr/>
        <p:txBody>
          <a:bodyPr>
            <a:normAutofit/>
          </a:bodyPr>
          <a:lstStyle/>
          <a:p>
            <a:r>
              <a:rPr lang="en-US" sz="2400" dirty="0"/>
              <a:t>SNF Admissions and SNF DON can pre-screen PA Admits</a:t>
            </a:r>
          </a:p>
          <a:p>
            <a:endParaRPr lang="en-US" sz="2400" dirty="0"/>
          </a:p>
          <a:p>
            <a:r>
              <a:rPr lang="en-US" sz="2400" dirty="0"/>
              <a:t>If questions about clinical stability or appropriateness arise, DON can discuss with Medical Director</a:t>
            </a:r>
          </a:p>
          <a:p>
            <a:endParaRPr lang="en-US" sz="2400" dirty="0"/>
          </a:p>
          <a:p>
            <a:r>
              <a:rPr lang="en-US" sz="2400" dirty="0"/>
              <a:t>Medical Director can suggest additional steps for DON to ask from hospital to insure clinical stability prior to discharge</a:t>
            </a:r>
          </a:p>
          <a:p>
            <a:endParaRPr lang="en-US" sz="2400" dirty="0"/>
          </a:p>
          <a:p>
            <a:r>
              <a:rPr lang="en-US" sz="2400" dirty="0"/>
              <a:t>NOT “cherry-picking”!   Rather it is seeking “right-timing” of transfer from hospital into SNF</a:t>
            </a:r>
          </a:p>
        </p:txBody>
      </p:sp>
    </p:spTree>
    <p:extLst>
      <p:ext uri="{BB962C8B-B14F-4D97-AF65-F5344CB8AC3E}">
        <p14:creationId xmlns:p14="http://schemas.microsoft.com/office/powerpoint/2010/main" val="1417854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5E750-693B-4E82-A6C7-227343C29268}"/>
              </a:ext>
            </a:extLst>
          </p:cNvPr>
          <p:cNvSpPr>
            <a:spLocks noGrp="1"/>
          </p:cNvSpPr>
          <p:nvPr>
            <p:ph type="title"/>
          </p:nvPr>
        </p:nvSpPr>
        <p:spPr/>
        <p:txBody>
          <a:bodyPr>
            <a:normAutofit/>
          </a:bodyPr>
          <a:lstStyle/>
          <a:p>
            <a:r>
              <a:rPr lang="en-US" sz="3200" b="1" dirty="0"/>
              <a:t>Strategy 2 – “Meso-”Collaboration:</a:t>
            </a:r>
            <a:br>
              <a:rPr lang="en-US" sz="3200" b="1" dirty="0"/>
            </a:br>
            <a:r>
              <a:rPr lang="en-US" sz="3200" dirty="0"/>
              <a:t>Benefits of a SNF-Hospital COC Working Group</a:t>
            </a:r>
          </a:p>
        </p:txBody>
      </p:sp>
      <p:sp>
        <p:nvSpPr>
          <p:cNvPr id="3" name="Content Placeholder 2">
            <a:extLst>
              <a:ext uri="{FF2B5EF4-FFF2-40B4-BE49-F238E27FC236}">
                <a16:creationId xmlns:a16="http://schemas.microsoft.com/office/drawing/2014/main" id="{C930A07B-3FA0-4A14-8BD9-B419D23BBD3E}"/>
              </a:ext>
            </a:extLst>
          </p:cNvPr>
          <p:cNvSpPr>
            <a:spLocks noGrp="1"/>
          </p:cNvSpPr>
          <p:nvPr>
            <p:ph idx="1"/>
          </p:nvPr>
        </p:nvSpPr>
        <p:spPr>
          <a:xfrm>
            <a:off x="762000" y="1600200"/>
            <a:ext cx="7924800" cy="4525963"/>
          </a:xfrm>
        </p:spPr>
        <p:txBody>
          <a:bodyPr/>
          <a:lstStyle/>
          <a:p>
            <a:pPr marL="0" indent="0">
              <a:buNone/>
            </a:pPr>
            <a:r>
              <a:rPr lang="en-US" sz="2400" b="1" dirty="0"/>
              <a:t>CASE:</a:t>
            </a:r>
            <a:r>
              <a:rPr lang="en-US" sz="2400" dirty="0"/>
              <a:t>  PAC </a:t>
            </a:r>
            <a:r>
              <a:rPr lang="en-US" sz="2400" dirty="0" err="1"/>
              <a:t>pt</a:t>
            </a:r>
            <a:r>
              <a:rPr lang="en-US" sz="2400" dirty="0"/>
              <a:t> arriving from Hospital A to SNF A in febrile septic shock, requiring immediate </a:t>
            </a:r>
            <a:r>
              <a:rPr lang="en-US" sz="2400" dirty="0" err="1"/>
              <a:t>bounceback</a:t>
            </a:r>
            <a:r>
              <a:rPr lang="en-US" sz="2400" dirty="0"/>
              <a:t> to ER; happened 3-4 times over 2 year period.  Common to all cases was lack of documented VS within 8-12 hours prior to discharge.</a:t>
            </a:r>
          </a:p>
          <a:p>
            <a:pPr marL="0" indent="0">
              <a:buNone/>
            </a:pPr>
            <a:endParaRPr lang="en-US" sz="2400" dirty="0"/>
          </a:p>
          <a:p>
            <a:pPr marL="0" indent="0">
              <a:buNone/>
            </a:pPr>
            <a:r>
              <a:rPr lang="en-US" sz="2400" b="1" dirty="0"/>
              <a:t>SNF COC RN and Medical Director </a:t>
            </a:r>
            <a:r>
              <a:rPr lang="en-US" sz="2400" dirty="0"/>
              <a:t>met multiple times with </a:t>
            </a:r>
            <a:r>
              <a:rPr lang="en-US" sz="2400" b="1" dirty="0"/>
              <a:t>Hospital COC working group on SNF transfers </a:t>
            </a:r>
            <a:r>
              <a:rPr lang="en-US" sz="2400" dirty="0"/>
              <a:t>and recommended Hospital </a:t>
            </a:r>
            <a:r>
              <a:rPr lang="en-US" sz="2400" b="1" dirty="0"/>
              <a:t>require set of VS within 2 hours of actual discharge</a:t>
            </a:r>
            <a:r>
              <a:rPr lang="en-US" sz="2400" dirty="0"/>
              <a:t>.  Once implemented (after 1-2 years of discussion), no such further cases occurred at SNF A over next 5-10 years.</a:t>
            </a:r>
          </a:p>
          <a:p>
            <a:endParaRPr lang="en-US" dirty="0"/>
          </a:p>
        </p:txBody>
      </p:sp>
    </p:spTree>
    <p:extLst>
      <p:ext uri="{BB962C8B-B14F-4D97-AF65-F5344CB8AC3E}">
        <p14:creationId xmlns:p14="http://schemas.microsoft.com/office/powerpoint/2010/main" val="38365280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Strategy 2:  Collaboration </a:t>
            </a:r>
            <a:r>
              <a:rPr lang="en-US" sz="2800" dirty="0"/>
              <a:t>Between SNF and Acute Care</a:t>
            </a:r>
            <a:br>
              <a:rPr lang="en-US" sz="2800" dirty="0"/>
            </a:br>
            <a:r>
              <a:rPr lang="en-US" sz="2800" dirty="0"/>
              <a:t>Over 20 Years Experience in Rapid City, South Dakota  </a:t>
            </a:r>
          </a:p>
        </p:txBody>
      </p:sp>
      <p:sp>
        <p:nvSpPr>
          <p:cNvPr id="3" name="Content Placeholder 2"/>
          <p:cNvSpPr>
            <a:spLocks noGrp="1"/>
          </p:cNvSpPr>
          <p:nvPr>
            <p:ph idx="1"/>
          </p:nvPr>
        </p:nvSpPr>
        <p:spPr/>
        <p:txBody>
          <a:bodyPr>
            <a:normAutofit lnSpcReduction="10000"/>
          </a:bodyPr>
          <a:lstStyle/>
          <a:p>
            <a:r>
              <a:rPr lang="en-US" sz="2400" dirty="0"/>
              <a:t>Developed </a:t>
            </a:r>
            <a:r>
              <a:rPr lang="en-US" sz="2400" b="1" dirty="0"/>
              <a:t>Geriatric Forum</a:t>
            </a:r>
            <a:r>
              <a:rPr lang="en-US" sz="2400" dirty="0"/>
              <a:t>; met </a:t>
            </a:r>
            <a:r>
              <a:rPr lang="en-US" sz="2400" b="1" dirty="0"/>
              <a:t>monthly</a:t>
            </a:r>
            <a:r>
              <a:rPr lang="en-US" sz="2400" dirty="0"/>
              <a:t> since 1989</a:t>
            </a:r>
          </a:p>
          <a:p>
            <a:r>
              <a:rPr lang="en-US" sz="2400" b="1" dirty="0"/>
              <a:t>Attended b</a:t>
            </a:r>
            <a:r>
              <a:rPr lang="en-US" sz="2400" dirty="0"/>
              <a:t>y medical directors of 4 local NHs, NH staff, ALF staff, Home Health workers, pharmacists, and hospital staff, at the hub hospital</a:t>
            </a:r>
          </a:p>
          <a:p>
            <a:r>
              <a:rPr lang="en-US" sz="2400" b="1" dirty="0"/>
              <a:t>Focus has been on Quality of Care, Patient Safety, and Convenience;</a:t>
            </a:r>
            <a:r>
              <a:rPr lang="en-US" sz="2400" dirty="0"/>
              <a:t>  developed a </a:t>
            </a:r>
            <a:r>
              <a:rPr lang="en-US" sz="2400" b="1" dirty="0"/>
              <a:t>universal, single-page transfer form requiring a diagnosis for every medication </a:t>
            </a:r>
            <a:r>
              <a:rPr lang="en-US" sz="2400" dirty="0"/>
              <a:t>ordered</a:t>
            </a:r>
          </a:p>
          <a:p>
            <a:r>
              <a:rPr lang="en-US" sz="2400" dirty="0"/>
              <a:t>Separate </a:t>
            </a:r>
            <a:r>
              <a:rPr lang="en-US" sz="2400" b="1" dirty="0"/>
              <a:t>advance directive form</a:t>
            </a:r>
          </a:p>
          <a:p>
            <a:r>
              <a:rPr lang="en-US" sz="2400" b="1" dirty="0"/>
              <a:t>Multiple issues </a:t>
            </a:r>
            <a:r>
              <a:rPr lang="en-US" sz="2400" dirty="0"/>
              <a:t>arose over the years and were addressed by the Forum to </a:t>
            </a:r>
            <a:r>
              <a:rPr lang="en-US" sz="2400" b="1" dirty="0"/>
              <a:t>resolve transfer difficulties</a:t>
            </a:r>
          </a:p>
          <a:p>
            <a:r>
              <a:rPr lang="en-US" sz="2400" b="1" dirty="0"/>
              <a:t>Low readmission rates from SNF were a by-product (13.1%)</a:t>
            </a:r>
          </a:p>
          <a:p>
            <a:pPr marL="0" indent="0">
              <a:buNone/>
            </a:pPr>
            <a:r>
              <a:rPr lang="en-US" sz="2000" dirty="0" err="1"/>
              <a:t>Sandvik</a:t>
            </a:r>
            <a:r>
              <a:rPr lang="en-US" sz="2000" dirty="0"/>
              <a:t> et al.  </a:t>
            </a:r>
            <a:r>
              <a:rPr lang="en-US" sz="2000" i="1" dirty="0"/>
              <a:t>JAMDA </a:t>
            </a:r>
            <a:r>
              <a:rPr lang="en-US" sz="2000" dirty="0"/>
              <a:t>2013;14:367-374</a:t>
            </a:r>
            <a:r>
              <a:rPr lang="en-US" sz="2400" dirty="0"/>
              <a:t> </a:t>
            </a:r>
          </a:p>
        </p:txBody>
      </p:sp>
    </p:spTree>
    <p:extLst>
      <p:ext uri="{BB962C8B-B14F-4D97-AF65-F5344CB8AC3E}">
        <p14:creationId xmlns:p14="http://schemas.microsoft.com/office/powerpoint/2010/main" val="10582154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E89CC-8E41-4C21-8CDE-D06FE00DC174}"/>
              </a:ext>
            </a:extLst>
          </p:cNvPr>
          <p:cNvSpPr>
            <a:spLocks noGrp="1"/>
          </p:cNvSpPr>
          <p:nvPr>
            <p:ph type="title"/>
          </p:nvPr>
        </p:nvSpPr>
        <p:spPr>
          <a:xfrm>
            <a:off x="381000" y="304800"/>
            <a:ext cx="8229600" cy="1143000"/>
          </a:xfrm>
        </p:spPr>
        <p:txBody>
          <a:bodyPr>
            <a:normAutofit fontScale="90000"/>
          </a:bodyPr>
          <a:lstStyle/>
          <a:p>
            <a:r>
              <a:rPr lang="en-US" sz="3600" b="1" dirty="0"/>
              <a:t>Strategy 2:  Collaborate Externally</a:t>
            </a:r>
            <a:r>
              <a:rPr lang="en-US" sz="3600" dirty="0"/>
              <a:t> </a:t>
            </a:r>
            <a:br>
              <a:rPr lang="en-US" sz="3600" dirty="0"/>
            </a:br>
            <a:r>
              <a:rPr lang="en-US" sz="3600" dirty="0"/>
              <a:t>During SNF Stay</a:t>
            </a:r>
          </a:p>
        </p:txBody>
      </p:sp>
      <p:sp>
        <p:nvSpPr>
          <p:cNvPr id="3" name="Content Placeholder 2">
            <a:extLst>
              <a:ext uri="{FF2B5EF4-FFF2-40B4-BE49-F238E27FC236}">
                <a16:creationId xmlns:a16="http://schemas.microsoft.com/office/drawing/2014/main" id="{32B7D80E-B82F-4B48-9CBC-FFA173EBF9A6}"/>
              </a:ext>
            </a:extLst>
          </p:cNvPr>
          <p:cNvSpPr>
            <a:spLocks noGrp="1"/>
          </p:cNvSpPr>
          <p:nvPr>
            <p:ph idx="1"/>
          </p:nvPr>
        </p:nvSpPr>
        <p:spPr/>
        <p:txBody>
          <a:bodyPr>
            <a:normAutofit fontScale="92500" lnSpcReduction="10000"/>
          </a:bodyPr>
          <a:lstStyle/>
          <a:p>
            <a:r>
              <a:rPr lang="en-US" sz="2400" dirty="0"/>
              <a:t>Know when and where your PAC </a:t>
            </a:r>
            <a:r>
              <a:rPr lang="en-US" sz="2400" dirty="0" err="1"/>
              <a:t>pt</a:t>
            </a:r>
            <a:r>
              <a:rPr lang="en-US" sz="2400" dirty="0"/>
              <a:t> is going out for specialist consultation or ER evaluation</a:t>
            </a:r>
          </a:p>
          <a:p>
            <a:r>
              <a:rPr lang="en-US" sz="2400" dirty="0"/>
              <a:t>If appropriate call specialist ahead of time to alert them to specific issues in care that you are aware of that they may not</a:t>
            </a:r>
          </a:p>
          <a:p>
            <a:r>
              <a:rPr lang="en-US" sz="2400" dirty="0"/>
              <a:t>Raise questions or make suggestions (e.g., is it time to reduce the loading </a:t>
            </a:r>
            <a:r>
              <a:rPr lang="en-US" sz="2400" dirty="0" err="1"/>
              <a:t>amio</a:t>
            </a:r>
            <a:r>
              <a:rPr lang="en-US" sz="2400" dirty="0"/>
              <a:t> dose to maintenance?  BP is labile, OH interferes with therapy; should we reduce Lisinopril?)</a:t>
            </a:r>
          </a:p>
          <a:p>
            <a:r>
              <a:rPr lang="en-US" sz="2400" dirty="0"/>
              <a:t>Obtain specialist or ER note after visit; use EMR communication if available</a:t>
            </a:r>
          </a:p>
          <a:p>
            <a:r>
              <a:rPr lang="en-US" sz="2400" dirty="0"/>
              <a:t>If ER transfer need during PAC stay, call intake nurse and/or ER MD to communicate clearly the intent of transfer and whether hospitalization can be avoided</a:t>
            </a:r>
          </a:p>
          <a:p>
            <a:r>
              <a:rPr lang="en-US" sz="2400" dirty="0"/>
              <a:t>CASE:  ER visit for CHF; 1 dose IV Lasix clears it; return to SNF</a:t>
            </a:r>
          </a:p>
          <a:p>
            <a:endParaRPr lang="en-US" sz="2400" dirty="0"/>
          </a:p>
        </p:txBody>
      </p:sp>
    </p:spTree>
    <p:extLst>
      <p:ext uri="{BB962C8B-B14F-4D97-AF65-F5344CB8AC3E}">
        <p14:creationId xmlns:p14="http://schemas.microsoft.com/office/powerpoint/2010/main" val="6969886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ED444-F588-4306-B4CE-89664FF8E47E}"/>
              </a:ext>
            </a:extLst>
          </p:cNvPr>
          <p:cNvSpPr>
            <a:spLocks noGrp="1"/>
          </p:cNvSpPr>
          <p:nvPr>
            <p:ph type="title"/>
          </p:nvPr>
        </p:nvSpPr>
        <p:spPr/>
        <p:txBody>
          <a:bodyPr>
            <a:normAutofit fontScale="90000"/>
          </a:bodyPr>
          <a:lstStyle/>
          <a:p>
            <a:r>
              <a:rPr lang="en-US" sz="3600" b="1" dirty="0"/>
              <a:t>Strategy 2:  Collaborate Externally </a:t>
            </a:r>
            <a:r>
              <a:rPr lang="en-US" sz="3600" dirty="0"/>
              <a:t/>
            </a:r>
            <a:br>
              <a:rPr lang="en-US" sz="3600" dirty="0"/>
            </a:br>
            <a:r>
              <a:rPr lang="en-US" sz="3600" dirty="0"/>
              <a:t>at SNF Discharge</a:t>
            </a:r>
          </a:p>
        </p:txBody>
      </p:sp>
      <p:sp>
        <p:nvSpPr>
          <p:cNvPr id="3" name="Content Placeholder 2">
            <a:extLst>
              <a:ext uri="{FF2B5EF4-FFF2-40B4-BE49-F238E27FC236}">
                <a16:creationId xmlns:a16="http://schemas.microsoft.com/office/drawing/2014/main" id="{87D1F9A2-E36F-49FD-9D67-EE2DF8369E47}"/>
              </a:ext>
            </a:extLst>
          </p:cNvPr>
          <p:cNvSpPr>
            <a:spLocks noGrp="1"/>
          </p:cNvSpPr>
          <p:nvPr>
            <p:ph idx="1"/>
          </p:nvPr>
        </p:nvSpPr>
        <p:spPr/>
        <p:txBody>
          <a:bodyPr>
            <a:normAutofit/>
          </a:bodyPr>
          <a:lstStyle/>
          <a:p>
            <a:r>
              <a:rPr lang="en-US" sz="2400" dirty="0"/>
              <a:t>Create an impactful SNF DC Summary which is communicated on day of DC to post-SNF providers (PCP, specialists, HH)</a:t>
            </a:r>
          </a:p>
          <a:p>
            <a:r>
              <a:rPr lang="en-US" sz="2400" dirty="0"/>
              <a:t>Why was the patient in hospital?  Why was SNF PAC necessary? </a:t>
            </a:r>
          </a:p>
          <a:p>
            <a:r>
              <a:rPr lang="en-US" sz="2400" dirty="0"/>
              <a:t>Describe clinical course during PAC SNF stay – significant clinical events, changes in meds and reason, abnormal tests needing F/U; frame with your succession of visits</a:t>
            </a:r>
          </a:p>
          <a:p>
            <a:r>
              <a:rPr lang="en-US" sz="2400" dirty="0"/>
              <a:t>Order at least the first set of labs with HHC at the time you deem best clinically (usually at first HHC visit)</a:t>
            </a:r>
          </a:p>
          <a:p>
            <a:r>
              <a:rPr lang="en-US" sz="2400" dirty="0"/>
              <a:t>Make clear the plan for F/U visits, labs, tests, procedures; make the handoff proactive for patient safety.</a:t>
            </a:r>
          </a:p>
        </p:txBody>
      </p:sp>
    </p:spTree>
    <p:extLst>
      <p:ext uri="{BB962C8B-B14F-4D97-AF65-F5344CB8AC3E}">
        <p14:creationId xmlns:p14="http://schemas.microsoft.com/office/powerpoint/2010/main" val="12178169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Strategy 2:  Coordination and Collaboration of Care at SNF Discharge – Project RED</a:t>
            </a:r>
          </a:p>
        </p:txBody>
      </p:sp>
      <p:sp>
        <p:nvSpPr>
          <p:cNvPr id="3" name="Content Placeholder 2"/>
          <p:cNvSpPr>
            <a:spLocks noGrp="1"/>
          </p:cNvSpPr>
          <p:nvPr>
            <p:ph idx="1"/>
          </p:nvPr>
        </p:nvSpPr>
        <p:spPr/>
        <p:txBody>
          <a:bodyPr>
            <a:normAutofit fontScale="92500" lnSpcReduction="10000"/>
          </a:bodyPr>
          <a:lstStyle/>
          <a:p>
            <a:r>
              <a:rPr lang="en-US" sz="2400" dirty="0"/>
              <a:t>One Boston SNF, </a:t>
            </a:r>
            <a:r>
              <a:rPr lang="en-US" sz="2400" b="1" dirty="0"/>
              <a:t>524 consecutive pre-intervention discharges, 100 post-intervention discharges</a:t>
            </a:r>
          </a:p>
          <a:p>
            <a:r>
              <a:rPr lang="en-US" sz="2400" b="1" dirty="0"/>
              <a:t>Intervention:  </a:t>
            </a:r>
            <a:r>
              <a:rPr lang="en-US" sz="2400" b="1" dirty="0" err="1"/>
              <a:t>ReEngineered</a:t>
            </a:r>
            <a:r>
              <a:rPr lang="en-US" sz="2400" b="1" dirty="0"/>
              <a:t> Discharge</a:t>
            </a:r>
            <a:r>
              <a:rPr lang="en-US" sz="2400" dirty="0"/>
              <a:t>, a hospital discharge tool adapted for the NH discharge setting</a:t>
            </a:r>
          </a:p>
          <a:p>
            <a:r>
              <a:rPr lang="en-US" sz="2400" b="1" dirty="0"/>
              <a:t>Components: </a:t>
            </a:r>
            <a:r>
              <a:rPr lang="en-US" sz="2400" dirty="0"/>
              <a:t>F/U appointments and labs; plan for follow up of pending tests; organize services and equipment; medication review and plan; teach a written d/c plan; patient education re diagnosis; assess patient understanding of plan and response to problems; </a:t>
            </a:r>
            <a:r>
              <a:rPr lang="en-US" sz="2400" b="1" i="1" dirty="0"/>
              <a:t>transmit discharge summary to receiving clinician.</a:t>
            </a:r>
          </a:p>
          <a:p>
            <a:r>
              <a:rPr lang="en-US" sz="2400" b="1" dirty="0"/>
              <a:t>RESULT: reduction of 30-day post-SNF readmission 18.9% to 10.2%</a:t>
            </a:r>
          </a:p>
          <a:p>
            <a:pPr marL="0" indent="0">
              <a:buNone/>
            </a:pPr>
            <a:endParaRPr lang="en-US" sz="2000" dirty="0"/>
          </a:p>
          <a:p>
            <a:pPr marL="0" indent="0">
              <a:buNone/>
            </a:pPr>
            <a:r>
              <a:rPr lang="en-US" sz="2000" dirty="0"/>
              <a:t>Berkowitz R. et al. </a:t>
            </a:r>
            <a:r>
              <a:rPr lang="en-US" sz="2000" i="1" dirty="0"/>
              <a:t>Project </a:t>
            </a:r>
            <a:r>
              <a:rPr lang="en-US" sz="2000" i="1" dirty="0" err="1"/>
              <a:t>ReEngineered</a:t>
            </a:r>
            <a:r>
              <a:rPr lang="en-US" sz="2000" i="1" dirty="0"/>
              <a:t> Discharge (RED) Lowers Hospital Readmissions of Patients Discharged from a Skilled Nursing Facility.</a:t>
            </a:r>
            <a:r>
              <a:rPr lang="en-US" sz="2000" dirty="0"/>
              <a:t>  </a:t>
            </a:r>
            <a:r>
              <a:rPr lang="en-US" sz="2000" i="1" dirty="0"/>
              <a:t>JAMDA </a:t>
            </a:r>
            <a:r>
              <a:rPr lang="en-US" sz="2000" dirty="0"/>
              <a:t>2013;14:736-740.</a:t>
            </a:r>
          </a:p>
        </p:txBody>
      </p:sp>
    </p:spTree>
    <p:extLst>
      <p:ext uri="{BB962C8B-B14F-4D97-AF65-F5344CB8AC3E}">
        <p14:creationId xmlns:p14="http://schemas.microsoft.com/office/powerpoint/2010/main" val="21383664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B1BCD-2F6B-4241-B119-E6A186B31A0A}"/>
              </a:ext>
            </a:extLst>
          </p:cNvPr>
          <p:cNvSpPr>
            <a:spLocks noGrp="1"/>
          </p:cNvSpPr>
          <p:nvPr>
            <p:ph type="title"/>
          </p:nvPr>
        </p:nvSpPr>
        <p:spPr/>
        <p:txBody>
          <a:bodyPr>
            <a:normAutofit/>
          </a:bodyPr>
          <a:lstStyle/>
          <a:p>
            <a:r>
              <a:rPr lang="en-US" sz="3200" b="1" dirty="0"/>
              <a:t>Strategy 2:  External Collaboration – </a:t>
            </a:r>
            <a:br>
              <a:rPr lang="en-US" sz="3200" b="1" dirty="0"/>
            </a:br>
            <a:r>
              <a:rPr lang="en-US" sz="3200" b="1" dirty="0"/>
              <a:t>Preferred SNF Provider Networks</a:t>
            </a:r>
          </a:p>
        </p:txBody>
      </p:sp>
      <p:sp>
        <p:nvSpPr>
          <p:cNvPr id="3" name="Content Placeholder 2">
            <a:extLst>
              <a:ext uri="{FF2B5EF4-FFF2-40B4-BE49-F238E27FC236}">
                <a16:creationId xmlns:a16="http://schemas.microsoft.com/office/drawing/2014/main" id="{AE343350-1E96-4BBD-913F-ACED4D88A6EA}"/>
              </a:ext>
            </a:extLst>
          </p:cNvPr>
          <p:cNvSpPr>
            <a:spLocks noGrp="1"/>
          </p:cNvSpPr>
          <p:nvPr>
            <p:ph idx="1"/>
          </p:nvPr>
        </p:nvSpPr>
        <p:spPr/>
        <p:txBody>
          <a:bodyPr>
            <a:normAutofit lnSpcReduction="10000"/>
          </a:bodyPr>
          <a:lstStyle/>
          <a:p>
            <a:r>
              <a:rPr lang="en-US" sz="2400" dirty="0"/>
              <a:t>One approach used by hospitals to reduce readmissions</a:t>
            </a:r>
          </a:p>
          <a:p>
            <a:r>
              <a:rPr lang="en-US" sz="2400" dirty="0"/>
              <a:t>Complicated by regs to not restrict patient choice (of SNF)</a:t>
            </a:r>
          </a:p>
          <a:p>
            <a:r>
              <a:rPr lang="en-US" sz="2400" dirty="0"/>
              <a:t>Medicare data 2009-2013 combined with qualitative interviews of hospital leaders</a:t>
            </a:r>
          </a:p>
          <a:p>
            <a:r>
              <a:rPr lang="en-US" sz="2400" dirty="0"/>
              <a:t>Identified 4 hospitals that developed formal SNF networks</a:t>
            </a:r>
          </a:p>
          <a:p>
            <a:r>
              <a:rPr lang="en-US" sz="2400" dirty="0"/>
              <a:t>These hospitals had a 4.5% absolute greater reduction in RR than those that did not have established SNF network </a:t>
            </a:r>
          </a:p>
          <a:p>
            <a:r>
              <a:rPr lang="en-US" sz="2400" dirty="0"/>
              <a:t>Networked hospitals expanded existing relationships with SNFs, effectively managed patient data, and had looser interpretation of patient choice</a:t>
            </a:r>
          </a:p>
          <a:p>
            <a:pPr marL="0" indent="0">
              <a:buNone/>
            </a:pPr>
            <a:endParaRPr lang="en-US" sz="2000" dirty="0"/>
          </a:p>
          <a:p>
            <a:pPr marL="0" indent="0">
              <a:buNone/>
            </a:pPr>
            <a:r>
              <a:rPr lang="en-US" sz="2000" dirty="0"/>
              <a:t>McHugh J </a:t>
            </a:r>
            <a:r>
              <a:rPr lang="en-US" sz="2000" i="1" dirty="0"/>
              <a:t>et al, </a:t>
            </a:r>
            <a:r>
              <a:rPr lang="en-US" sz="2000" dirty="0"/>
              <a:t>Health Affairs 36(9):2017, 1591-1598.</a:t>
            </a:r>
            <a:r>
              <a:rPr lang="en-US" sz="2400" dirty="0"/>
              <a:t> </a:t>
            </a:r>
          </a:p>
        </p:txBody>
      </p:sp>
    </p:spTree>
    <p:extLst>
      <p:ext uri="{BB962C8B-B14F-4D97-AF65-F5344CB8AC3E}">
        <p14:creationId xmlns:p14="http://schemas.microsoft.com/office/powerpoint/2010/main" val="37013914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40E70-6E01-4A3C-BE59-96123FD6FC68}"/>
              </a:ext>
            </a:extLst>
          </p:cNvPr>
          <p:cNvSpPr>
            <a:spLocks noGrp="1"/>
          </p:cNvSpPr>
          <p:nvPr>
            <p:ph type="title"/>
          </p:nvPr>
        </p:nvSpPr>
        <p:spPr/>
        <p:txBody>
          <a:bodyPr>
            <a:normAutofit/>
          </a:bodyPr>
          <a:lstStyle/>
          <a:p>
            <a:r>
              <a:rPr lang="en-US" sz="3200" b="1" dirty="0"/>
              <a:t>Reductions in SNF Rehospitalizations through SNF Preferred Provide Networks</a:t>
            </a:r>
          </a:p>
        </p:txBody>
      </p:sp>
      <p:sp>
        <p:nvSpPr>
          <p:cNvPr id="3" name="Content Placeholder 2">
            <a:extLst>
              <a:ext uri="{FF2B5EF4-FFF2-40B4-BE49-F238E27FC236}">
                <a16:creationId xmlns:a16="http://schemas.microsoft.com/office/drawing/2014/main" id="{3FDC62BB-82DE-4946-8330-24D9A5FAAE43}"/>
              </a:ext>
            </a:extLst>
          </p:cNvPr>
          <p:cNvSpPr>
            <a:spLocks noGrp="1"/>
          </p:cNvSpPr>
          <p:nvPr>
            <p:ph idx="1"/>
          </p:nvPr>
        </p:nvSpPr>
        <p:spPr/>
        <p:txBody>
          <a:bodyPr>
            <a:normAutofit/>
          </a:bodyPr>
          <a:lstStyle/>
          <a:p>
            <a:pPr marL="0" indent="0" algn="ctr">
              <a:buNone/>
            </a:pPr>
            <a:endParaRPr lang="en-US" sz="2400" dirty="0"/>
          </a:p>
          <a:p>
            <a:pPr marL="0" indent="0" algn="ctr">
              <a:buNone/>
            </a:pPr>
            <a:endParaRPr lang="en-US" sz="2400" dirty="0"/>
          </a:p>
          <a:p>
            <a:pPr marL="0" indent="0">
              <a:buNone/>
            </a:pPr>
            <a:r>
              <a:rPr lang="en-US" sz="2400" b="1" dirty="0"/>
              <a:t> Hospital Model                RR 2009        RR 2013     Abs. Reduction</a:t>
            </a:r>
          </a:p>
          <a:p>
            <a:pPr marL="0" indent="0" algn="ctr">
              <a:buNone/>
            </a:pPr>
            <a:endParaRPr lang="en-US" sz="2400" b="1" dirty="0"/>
          </a:p>
          <a:p>
            <a:pPr marL="0" indent="0">
              <a:buNone/>
            </a:pPr>
            <a:r>
              <a:rPr lang="en-US" sz="2400" dirty="0"/>
              <a:t>Without SNF Network        21.5%           19.9%              1.6%</a:t>
            </a:r>
          </a:p>
          <a:p>
            <a:pPr marL="0" indent="0">
              <a:buNone/>
            </a:pPr>
            <a:endParaRPr lang="en-US" sz="2400" dirty="0"/>
          </a:p>
          <a:p>
            <a:pPr marL="0" indent="0">
              <a:buNone/>
            </a:pPr>
            <a:r>
              <a:rPr lang="en-US" sz="2400" b="1" dirty="0"/>
              <a:t>With SNF Provider</a:t>
            </a:r>
            <a:r>
              <a:rPr lang="en-US" sz="2400" dirty="0"/>
              <a:t>               23.8%           17.7%              </a:t>
            </a:r>
            <a:r>
              <a:rPr lang="en-US" sz="2400" b="1" dirty="0"/>
              <a:t>6.1%</a:t>
            </a:r>
          </a:p>
          <a:p>
            <a:pPr marL="0" indent="0">
              <a:buNone/>
            </a:pPr>
            <a:r>
              <a:rPr lang="en-US" sz="2400" dirty="0"/>
              <a:t>    </a:t>
            </a:r>
            <a:r>
              <a:rPr lang="en-US" sz="2400" b="1" dirty="0"/>
              <a:t>Network </a:t>
            </a:r>
          </a:p>
          <a:p>
            <a:pPr marL="0" indent="0">
              <a:buNone/>
            </a:pPr>
            <a:endParaRPr lang="en-US" sz="2400" b="1" dirty="0"/>
          </a:p>
          <a:p>
            <a:pPr marL="0" indent="0">
              <a:buNone/>
            </a:pPr>
            <a:r>
              <a:rPr lang="en-US" sz="2000" dirty="0"/>
              <a:t>McHugh J </a:t>
            </a:r>
            <a:r>
              <a:rPr lang="en-US" sz="2000" i="1" dirty="0"/>
              <a:t>et al, </a:t>
            </a:r>
            <a:r>
              <a:rPr lang="en-US" sz="2000" dirty="0"/>
              <a:t>Health Affairs 36(9):2017, 1591-1598.</a:t>
            </a:r>
            <a:r>
              <a:rPr lang="en-US" sz="2400" dirty="0"/>
              <a:t> </a:t>
            </a:r>
          </a:p>
          <a:p>
            <a:pPr marL="0" indent="0">
              <a:buNone/>
            </a:pPr>
            <a:endParaRPr lang="en-US" sz="2000" b="1" dirty="0"/>
          </a:p>
        </p:txBody>
      </p:sp>
    </p:spTree>
    <p:extLst>
      <p:ext uri="{BB962C8B-B14F-4D97-AF65-F5344CB8AC3E}">
        <p14:creationId xmlns:p14="http://schemas.microsoft.com/office/powerpoint/2010/main" val="606552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752C6-8579-4172-AD1F-4C11E969E695}"/>
              </a:ext>
            </a:extLst>
          </p:cNvPr>
          <p:cNvSpPr>
            <a:spLocks noGrp="1"/>
          </p:cNvSpPr>
          <p:nvPr>
            <p:ph type="title"/>
          </p:nvPr>
        </p:nvSpPr>
        <p:spPr/>
        <p:txBody>
          <a:bodyPr>
            <a:normAutofit fontScale="90000"/>
          </a:bodyPr>
          <a:lstStyle/>
          <a:p>
            <a:r>
              <a:rPr lang="en-US" sz="3600" b="1" dirty="0"/>
              <a:t>Rationale for Reducing Readmission from SNF:</a:t>
            </a:r>
            <a:br>
              <a:rPr lang="en-US" sz="3600" b="1" dirty="0"/>
            </a:br>
            <a:r>
              <a:rPr lang="en-US" sz="3600" b="1" dirty="0"/>
              <a:t>SNF-VBP Program</a:t>
            </a:r>
          </a:p>
        </p:txBody>
      </p:sp>
      <p:sp>
        <p:nvSpPr>
          <p:cNvPr id="3" name="Content Placeholder 2">
            <a:extLst>
              <a:ext uri="{FF2B5EF4-FFF2-40B4-BE49-F238E27FC236}">
                <a16:creationId xmlns:a16="http://schemas.microsoft.com/office/drawing/2014/main" id="{C35C9FE6-C43A-4B4D-8EB0-8E6112812C0B}"/>
              </a:ext>
            </a:extLst>
          </p:cNvPr>
          <p:cNvSpPr>
            <a:spLocks noGrp="1"/>
          </p:cNvSpPr>
          <p:nvPr>
            <p:ph idx="1"/>
          </p:nvPr>
        </p:nvSpPr>
        <p:spPr/>
        <p:txBody>
          <a:bodyPr>
            <a:normAutofit/>
          </a:bodyPr>
          <a:lstStyle/>
          <a:p>
            <a:pPr marL="0" indent="0">
              <a:buNone/>
            </a:pPr>
            <a:r>
              <a:rPr lang="en-US" sz="2800" b="1" dirty="0"/>
              <a:t>Beginning 10/1/18:</a:t>
            </a:r>
          </a:p>
          <a:p>
            <a:pPr marL="0" indent="0">
              <a:buNone/>
            </a:pPr>
            <a:endParaRPr lang="en-US" sz="2800" dirty="0"/>
          </a:p>
          <a:p>
            <a:pPr marL="0" indent="0">
              <a:buNone/>
            </a:pPr>
            <a:r>
              <a:rPr lang="en-US" sz="2800" dirty="0"/>
              <a:t>All SNF Medicare Part A rates will receive payment adjustments ranging from a 2% cut to a 1% increase based on rehospitalization rates (SNFRM) in prior years. </a:t>
            </a:r>
          </a:p>
          <a:p>
            <a:pPr marL="0" indent="0">
              <a:buNone/>
            </a:pPr>
            <a:endParaRPr lang="en-US" sz="2800" dirty="0"/>
          </a:p>
          <a:p>
            <a:pPr marL="0" indent="0">
              <a:buNone/>
            </a:pPr>
            <a:r>
              <a:rPr lang="en-US" sz="2800" dirty="0"/>
              <a:t>SNFs earn a score based on prior year SNFRM and amount of improvement from two years prior rate.  This score will determine cuts or increases.  </a:t>
            </a:r>
          </a:p>
        </p:txBody>
      </p:sp>
    </p:spTree>
    <p:extLst>
      <p:ext uri="{BB962C8B-B14F-4D97-AF65-F5344CB8AC3E}">
        <p14:creationId xmlns:p14="http://schemas.microsoft.com/office/powerpoint/2010/main" val="13257727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612CC-EFF0-4F2D-A501-7A5DB16E70C0}"/>
              </a:ext>
            </a:extLst>
          </p:cNvPr>
          <p:cNvSpPr>
            <a:spLocks noGrp="1"/>
          </p:cNvSpPr>
          <p:nvPr>
            <p:ph type="title"/>
          </p:nvPr>
        </p:nvSpPr>
        <p:spPr/>
        <p:txBody>
          <a:bodyPr>
            <a:normAutofit fontScale="90000"/>
          </a:bodyPr>
          <a:lstStyle/>
          <a:p>
            <a:r>
              <a:rPr lang="en-US" sz="3600" b="1" dirty="0"/>
              <a:t>Hospital-SNF Collaboration: Effects</a:t>
            </a:r>
            <a:br>
              <a:rPr lang="en-US" sz="3600" b="1" dirty="0"/>
            </a:br>
            <a:r>
              <a:rPr lang="en-US" sz="3600" b="1" dirty="0"/>
              <a:t>2008-2015 </a:t>
            </a:r>
          </a:p>
        </p:txBody>
      </p:sp>
      <p:sp>
        <p:nvSpPr>
          <p:cNvPr id="3" name="Content Placeholder 2">
            <a:extLst>
              <a:ext uri="{FF2B5EF4-FFF2-40B4-BE49-F238E27FC236}">
                <a16:creationId xmlns:a16="http://schemas.microsoft.com/office/drawing/2014/main" id="{5916CACD-0CDB-4233-B851-1F5013C64B9B}"/>
              </a:ext>
            </a:extLst>
          </p:cNvPr>
          <p:cNvSpPr>
            <a:spLocks noGrp="1"/>
          </p:cNvSpPr>
          <p:nvPr>
            <p:ph idx="1"/>
          </p:nvPr>
        </p:nvSpPr>
        <p:spPr/>
        <p:txBody>
          <a:bodyPr>
            <a:normAutofit lnSpcReduction="10000"/>
          </a:bodyPr>
          <a:lstStyle/>
          <a:p>
            <a:r>
              <a:rPr lang="en-US" sz="2400" dirty="0"/>
              <a:t>138 interviews, 16 hospitals, 25 SNFs, 8 markets in USA 2015</a:t>
            </a:r>
          </a:p>
          <a:p>
            <a:r>
              <a:rPr lang="en-US" sz="2400" dirty="0"/>
              <a:t>Hospitals classified as high-collaboration or low-collaboration</a:t>
            </a:r>
          </a:p>
          <a:p>
            <a:endParaRPr lang="en-US" sz="2400" dirty="0"/>
          </a:p>
          <a:p>
            <a:r>
              <a:rPr lang="en-US" sz="2400" b="1" dirty="0"/>
              <a:t>High-collaborating hospitals more likely </a:t>
            </a:r>
            <a:r>
              <a:rPr lang="en-US" sz="2400" dirty="0"/>
              <a:t>to</a:t>
            </a:r>
          </a:p>
          <a:p>
            <a:pPr lvl="1">
              <a:buFont typeface="Wingdings" panose="05000000000000000000" pitchFamily="2" charset="2"/>
              <a:buChar char="Ø"/>
            </a:pPr>
            <a:r>
              <a:rPr lang="en-US" sz="2400" dirty="0"/>
              <a:t>Send patients to SNF rather than home</a:t>
            </a:r>
          </a:p>
          <a:p>
            <a:pPr lvl="1">
              <a:buFont typeface="Wingdings" panose="05000000000000000000" pitchFamily="2" charset="2"/>
              <a:buChar char="Ø"/>
            </a:pPr>
            <a:r>
              <a:rPr lang="en-US" sz="2400" dirty="0"/>
              <a:t>Send higher % of patients to high-quality SNFs</a:t>
            </a:r>
          </a:p>
          <a:p>
            <a:pPr lvl="1">
              <a:buFont typeface="Wingdings" panose="05000000000000000000" pitchFamily="2" charset="2"/>
              <a:buChar char="Ø"/>
            </a:pPr>
            <a:r>
              <a:rPr lang="en-US" sz="2400" dirty="0"/>
              <a:t>Have </a:t>
            </a:r>
            <a:r>
              <a:rPr lang="en-US" sz="2400" b="1" dirty="0"/>
              <a:t>fewer readmissions from SNF </a:t>
            </a:r>
            <a:r>
              <a:rPr lang="en-US" sz="2400" dirty="0"/>
              <a:t>sooner than low-collaborating hospitals   </a:t>
            </a:r>
          </a:p>
          <a:p>
            <a:pPr lvl="1">
              <a:buFont typeface="Wingdings" panose="05000000000000000000" pitchFamily="2" charset="2"/>
              <a:buChar char="Ø"/>
            </a:pPr>
            <a:endParaRPr lang="en-US" sz="2400" dirty="0"/>
          </a:p>
          <a:p>
            <a:pPr marL="0" indent="0">
              <a:buNone/>
            </a:pPr>
            <a:r>
              <a:rPr lang="en-US" sz="2000" dirty="0"/>
              <a:t>Rahman M </a:t>
            </a:r>
            <a:r>
              <a:rPr lang="en-US" sz="2000" i="1" dirty="0"/>
              <a:t>et al. </a:t>
            </a:r>
            <a:r>
              <a:rPr lang="en-US" sz="2000" dirty="0"/>
              <a:t>Health Services Research 8/5/18. DOI: 10.1111/1475-6773.13016</a:t>
            </a:r>
          </a:p>
        </p:txBody>
      </p:sp>
    </p:spTree>
    <p:extLst>
      <p:ext uri="{BB962C8B-B14F-4D97-AF65-F5344CB8AC3E}">
        <p14:creationId xmlns:p14="http://schemas.microsoft.com/office/powerpoint/2010/main" val="2318515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1D278-FAA6-44D7-97EB-3EF048EFFCDA}"/>
              </a:ext>
            </a:extLst>
          </p:cNvPr>
          <p:cNvSpPr>
            <a:spLocks noGrp="1"/>
          </p:cNvSpPr>
          <p:nvPr>
            <p:ph type="title"/>
          </p:nvPr>
        </p:nvSpPr>
        <p:spPr/>
        <p:txBody>
          <a:bodyPr>
            <a:normAutofit fontScale="90000"/>
          </a:bodyPr>
          <a:lstStyle/>
          <a:p>
            <a:r>
              <a:rPr lang="en-US" sz="3600" b="1" dirty="0"/>
              <a:t>Hospital-SNF Collaboration 2008-2015:</a:t>
            </a:r>
            <a:br>
              <a:rPr lang="en-US" sz="3600" b="1" dirty="0"/>
            </a:br>
            <a:r>
              <a:rPr lang="en-US" sz="3600" dirty="0"/>
              <a:t>Quotes from High-Collaborators </a:t>
            </a:r>
          </a:p>
        </p:txBody>
      </p:sp>
      <p:sp>
        <p:nvSpPr>
          <p:cNvPr id="3" name="Content Placeholder 2">
            <a:extLst>
              <a:ext uri="{FF2B5EF4-FFF2-40B4-BE49-F238E27FC236}">
                <a16:creationId xmlns:a16="http://schemas.microsoft.com/office/drawing/2014/main" id="{BCC80A03-019C-430D-8D9E-D62162EB121C}"/>
              </a:ext>
            </a:extLst>
          </p:cNvPr>
          <p:cNvSpPr>
            <a:spLocks noGrp="1"/>
          </p:cNvSpPr>
          <p:nvPr>
            <p:ph idx="1"/>
          </p:nvPr>
        </p:nvSpPr>
        <p:spPr/>
        <p:txBody>
          <a:bodyPr>
            <a:normAutofit lnSpcReduction="10000"/>
          </a:bodyPr>
          <a:lstStyle/>
          <a:p>
            <a:pPr marL="0" indent="0">
              <a:buNone/>
            </a:pPr>
            <a:r>
              <a:rPr lang="en-US" sz="2400" dirty="0"/>
              <a:t>“We try to make sure that our physicians are able to provide quality care by being at the building, so we try to keep them focused on one or two buildings rater than having them drive to three or four buildings.  So the old model where a physician would go to ten different buildings is gone.”</a:t>
            </a:r>
          </a:p>
          <a:p>
            <a:pPr marL="0" indent="0">
              <a:buNone/>
            </a:pPr>
            <a:endParaRPr lang="en-US" sz="2400" dirty="0"/>
          </a:p>
          <a:p>
            <a:pPr marL="0" indent="0">
              <a:buNone/>
            </a:pPr>
            <a:r>
              <a:rPr lang="en-US" sz="2400" dirty="0"/>
              <a:t>“We work with [hospital] nurse practitioners and physicians that are here on site, which helps a lot because we have them here Monday through Friday.  We don’t get a lot of outside physicians.  To me care is better if they see them when they need to see them.  It could be every day and that’s how we decrease the hospitalizations, I think.”</a:t>
            </a:r>
          </a:p>
          <a:p>
            <a:pPr marL="0" indent="0">
              <a:buNone/>
            </a:pPr>
            <a:r>
              <a:rPr lang="en-US" sz="2000" dirty="0"/>
              <a:t>                                             Rahman M </a:t>
            </a:r>
            <a:r>
              <a:rPr lang="en-US" sz="2000" i="1" dirty="0"/>
              <a:t>et al. </a:t>
            </a:r>
            <a:r>
              <a:rPr lang="en-US" sz="2000" dirty="0"/>
              <a:t>Health Services Research 8/5/18. </a:t>
            </a:r>
          </a:p>
          <a:p>
            <a:pPr marL="0" indent="0">
              <a:buNone/>
            </a:pPr>
            <a:endParaRPr lang="en-US" sz="2000" dirty="0"/>
          </a:p>
        </p:txBody>
      </p:sp>
    </p:spTree>
    <p:extLst>
      <p:ext uri="{BB962C8B-B14F-4D97-AF65-F5344CB8AC3E}">
        <p14:creationId xmlns:p14="http://schemas.microsoft.com/office/powerpoint/2010/main" val="22206209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Strategy 2:</a:t>
            </a:r>
            <a:r>
              <a:rPr lang="en-US" sz="2800" dirty="0"/>
              <a:t>  Collaborate with External Partners</a:t>
            </a:r>
            <a:br>
              <a:rPr lang="en-US" sz="2800" dirty="0"/>
            </a:br>
            <a:r>
              <a:rPr lang="en-US" sz="2800" b="1" dirty="0"/>
              <a:t>Hospital-SNF Joint Quality Committee (M. </a:t>
            </a:r>
            <a:r>
              <a:rPr lang="en-US" sz="2800" b="1" dirty="0" err="1"/>
              <a:t>Felver</a:t>
            </a:r>
            <a:r>
              <a:rPr lang="en-US" sz="2800" b="1" dirty="0"/>
              <a:t>)</a:t>
            </a:r>
          </a:p>
        </p:txBody>
      </p:sp>
      <p:sp>
        <p:nvSpPr>
          <p:cNvPr id="3" name="Content Placeholder 2"/>
          <p:cNvSpPr>
            <a:spLocks noGrp="1"/>
          </p:cNvSpPr>
          <p:nvPr>
            <p:ph idx="1"/>
          </p:nvPr>
        </p:nvSpPr>
        <p:spPr/>
        <p:txBody>
          <a:bodyPr>
            <a:normAutofit lnSpcReduction="10000"/>
          </a:bodyPr>
          <a:lstStyle/>
          <a:p>
            <a:r>
              <a:rPr lang="en-US" sz="2400" dirty="0"/>
              <a:t>Need for this is growing due to </a:t>
            </a:r>
            <a:r>
              <a:rPr lang="en-US" sz="2400" b="1" dirty="0"/>
              <a:t>growth in VBP</a:t>
            </a:r>
          </a:p>
          <a:p>
            <a:r>
              <a:rPr lang="en-US" sz="2400" b="1" dirty="0"/>
              <a:t>Benefits to partnering</a:t>
            </a:r>
            <a:r>
              <a:rPr lang="en-US" sz="2400" dirty="0"/>
              <a:t>:  reduced LOS; monitor shared patient outcomes; venue for addressing handoffs and other Q issues</a:t>
            </a:r>
          </a:p>
          <a:p>
            <a:r>
              <a:rPr lang="en-US" sz="2400" b="1" dirty="0"/>
              <a:t>Commit</a:t>
            </a:r>
            <a:r>
              <a:rPr lang="en-US" sz="2400" dirty="0"/>
              <a:t> resources to </a:t>
            </a:r>
            <a:r>
              <a:rPr lang="en-US" sz="2400" b="1" dirty="0"/>
              <a:t>developing relationship</a:t>
            </a:r>
          </a:p>
          <a:p>
            <a:r>
              <a:rPr lang="en-US" sz="2400" dirty="0"/>
              <a:t>Agree on </a:t>
            </a:r>
            <a:r>
              <a:rPr lang="en-US" sz="2400" b="1" dirty="0"/>
              <a:t>jointly identified indicators </a:t>
            </a:r>
            <a:r>
              <a:rPr lang="en-US" sz="2400" dirty="0"/>
              <a:t>to measure and monitor</a:t>
            </a:r>
          </a:p>
          <a:p>
            <a:r>
              <a:rPr lang="en-US" sz="2400" dirty="0"/>
              <a:t>Develop ability to </a:t>
            </a:r>
            <a:r>
              <a:rPr lang="en-US" sz="2400" b="1" dirty="0"/>
              <a:t>report data specific to partner organization</a:t>
            </a:r>
          </a:p>
          <a:p>
            <a:r>
              <a:rPr lang="en-US" sz="2400" dirty="0"/>
              <a:t>Maintain </a:t>
            </a:r>
            <a:r>
              <a:rPr lang="en-US" sz="2400" b="1" dirty="0"/>
              <a:t>transparency</a:t>
            </a:r>
          </a:p>
          <a:p>
            <a:r>
              <a:rPr lang="en-US" sz="2400" b="1" dirty="0"/>
              <a:t>Commit to Collaborative Process Improvement</a:t>
            </a:r>
          </a:p>
          <a:p>
            <a:r>
              <a:rPr lang="en-US" sz="2400" dirty="0"/>
              <a:t>Provides </a:t>
            </a:r>
            <a:r>
              <a:rPr lang="en-US" sz="2400" b="1" dirty="0"/>
              <a:t>one point of contact </a:t>
            </a:r>
            <a:r>
              <a:rPr lang="en-US" sz="2400" dirty="0"/>
              <a:t>for questions, issues, resolution</a:t>
            </a:r>
          </a:p>
          <a:p>
            <a:r>
              <a:rPr lang="en-US" sz="2400" dirty="0"/>
              <a:t>Highlight your facility’s strengths;  </a:t>
            </a:r>
            <a:r>
              <a:rPr lang="en-US" sz="2400" b="1" dirty="0"/>
              <a:t>seek legal counsel in formalizing relationship </a:t>
            </a:r>
            <a:r>
              <a:rPr lang="en-US" sz="2400" dirty="0"/>
              <a:t>      </a:t>
            </a:r>
            <a:r>
              <a:rPr lang="en-US" sz="2000" i="1" dirty="0"/>
              <a:t>(see IMDA Drop Box for </a:t>
            </a:r>
            <a:r>
              <a:rPr lang="en-US" sz="2000" i="1" dirty="0" err="1"/>
              <a:t>Dr</a:t>
            </a:r>
            <a:r>
              <a:rPr lang="en-US" sz="2000" i="1" dirty="0"/>
              <a:t> </a:t>
            </a:r>
            <a:r>
              <a:rPr lang="en-US" sz="2000" i="1" dirty="0" err="1"/>
              <a:t>Felver’s</a:t>
            </a:r>
            <a:r>
              <a:rPr lang="en-US" sz="2000" i="1" dirty="0"/>
              <a:t> talk)</a:t>
            </a:r>
            <a:endParaRPr lang="en-US" sz="2000" dirty="0"/>
          </a:p>
        </p:txBody>
      </p:sp>
    </p:spTree>
    <p:extLst>
      <p:ext uri="{BB962C8B-B14F-4D97-AF65-F5344CB8AC3E}">
        <p14:creationId xmlns:p14="http://schemas.microsoft.com/office/powerpoint/2010/main" val="32221575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Collaborative Action Points</a:t>
            </a:r>
          </a:p>
        </p:txBody>
      </p:sp>
      <p:sp>
        <p:nvSpPr>
          <p:cNvPr id="3" name="Content Placeholder 2"/>
          <p:cNvSpPr>
            <a:spLocks noGrp="1"/>
          </p:cNvSpPr>
          <p:nvPr>
            <p:ph idx="1"/>
          </p:nvPr>
        </p:nvSpPr>
        <p:spPr/>
        <p:txBody>
          <a:bodyPr>
            <a:normAutofit/>
          </a:bodyPr>
          <a:lstStyle/>
          <a:p>
            <a:r>
              <a:rPr lang="en-US" sz="2400" dirty="0"/>
              <a:t>Get involved with your local hospital(s)</a:t>
            </a:r>
          </a:p>
          <a:p>
            <a:r>
              <a:rPr lang="en-US" sz="2400" dirty="0"/>
              <a:t>Encourage hospital to work collaboratively with SNFs</a:t>
            </a:r>
          </a:p>
          <a:p>
            <a:r>
              <a:rPr lang="en-US" sz="2400" dirty="0"/>
              <a:t>Discuss issues affecting SNF </a:t>
            </a:r>
            <a:r>
              <a:rPr lang="en-US" sz="2400" dirty="0" err="1"/>
              <a:t>rehospitalizations</a:t>
            </a:r>
            <a:r>
              <a:rPr lang="en-US" sz="2400" dirty="0"/>
              <a:t> with all providers involved in care of your patients</a:t>
            </a:r>
          </a:p>
          <a:p>
            <a:r>
              <a:rPr lang="en-US" sz="2400" dirty="0"/>
              <a:t>Talk to providers at hospital – hospitalists, ER staff, surgical staff</a:t>
            </a:r>
          </a:p>
          <a:p>
            <a:r>
              <a:rPr lang="en-US" sz="2400" dirty="0"/>
              <a:t>Identify high risk patients and give best possible care</a:t>
            </a:r>
          </a:p>
          <a:p>
            <a:r>
              <a:rPr lang="en-US" sz="2400" dirty="0"/>
              <a:t>Form or join a LTC alliance in your area</a:t>
            </a:r>
          </a:p>
          <a:p>
            <a:r>
              <a:rPr lang="en-US" sz="2400" dirty="0"/>
              <a:t>Identify and implement best practices to reduce readmissions</a:t>
            </a:r>
          </a:p>
          <a:p>
            <a:pPr marL="0" indent="0">
              <a:buNone/>
            </a:pPr>
            <a:r>
              <a:rPr lang="en-US" sz="2400" dirty="0"/>
              <a:t> </a:t>
            </a:r>
            <a:r>
              <a:rPr lang="en-US" sz="2400" dirty="0" err="1"/>
              <a:t>Haimowitz</a:t>
            </a:r>
            <a:r>
              <a:rPr lang="en-US" sz="2400" dirty="0"/>
              <a:t> D.  </a:t>
            </a:r>
            <a:r>
              <a:rPr lang="en-US" sz="2400" i="1" dirty="0"/>
              <a:t>Caring for the Ages </a:t>
            </a:r>
            <a:r>
              <a:rPr lang="en-US" sz="2400" dirty="0"/>
              <a:t>March 2017. 18(3);14-15.</a:t>
            </a:r>
          </a:p>
          <a:p>
            <a:pPr marL="0" indent="0">
              <a:buNone/>
            </a:pPr>
            <a:endParaRPr lang="en-US" sz="2400" dirty="0"/>
          </a:p>
          <a:p>
            <a:endParaRPr lang="en-US" sz="2400" dirty="0"/>
          </a:p>
        </p:txBody>
      </p:sp>
    </p:spTree>
    <p:extLst>
      <p:ext uri="{BB962C8B-B14F-4D97-AF65-F5344CB8AC3E}">
        <p14:creationId xmlns:p14="http://schemas.microsoft.com/office/powerpoint/2010/main" val="42577769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37E79-186E-4DC8-AD5E-FD335C9AC8D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F7CAF6-7C7B-45AA-8E67-A3AAC6635CCC}"/>
              </a:ext>
            </a:extLst>
          </p:cNvPr>
          <p:cNvSpPr>
            <a:spLocks noGrp="1"/>
          </p:cNvSpPr>
          <p:nvPr>
            <p:ph idx="1"/>
          </p:nvPr>
        </p:nvSpPr>
        <p:spPr/>
        <p:txBody>
          <a:bodyPr/>
          <a:lstStyle/>
          <a:p>
            <a:pPr marL="0" indent="0" algn="ctr">
              <a:buNone/>
            </a:pPr>
            <a:endParaRPr lang="en-US" dirty="0"/>
          </a:p>
          <a:p>
            <a:pPr marL="0" indent="0" algn="ctr">
              <a:buNone/>
            </a:pPr>
            <a:r>
              <a:rPr lang="en-US" b="1" dirty="0"/>
              <a:t>STRATEGY 3:</a:t>
            </a:r>
          </a:p>
          <a:p>
            <a:pPr marL="0" indent="0" algn="ctr">
              <a:buNone/>
            </a:pPr>
            <a:endParaRPr lang="en-US" dirty="0"/>
          </a:p>
          <a:p>
            <a:pPr marL="0" indent="0" algn="ctr">
              <a:buNone/>
            </a:pPr>
            <a:r>
              <a:rPr lang="en-US" dirty="0"/>
              <a:t>TRAIN SNF NURSING STAFF TO</a:t>
            </a:r>
          </a:p>
          <a:p>
            <a:pPr marL="0" indent="0" algn="ctr">
              <a:buNone/>
            </a:pPr>
            <a:r>
              <a:rPr lang="en-US" dirty="0"/>
              <a:t/>
            </a:r>
            <a:br>
              <a:rPr lang="en-US" dirty="0"/>
            </a:br>
            <a:r>
              <a:rPr lang="en-US" dirty="0"/>
              <a:t>ASSESS AND REPORT CHANGE OF CONDITION</a:t>
            </a:r>
          </a:p>
        </p:txBody>
      </p:sp>
    </p:spTree>
    <p:extLst>
      <p:ext uri="{BB962C8B-B14F-4D97-AF65-F5344CB8AC3E}">
        <p14:creationId xmlns:p14="http://schemas.microsoft.com/office/powerpoint/2010/main" val="3861307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391C5-AF2A-4794-92EC-57C4EB41A5BD}"/>
              </a:ext>
            </a:extLst>
          </p:cNvPr>
          <p:cNvSpPr>
            <a:spLocks noGrp="1"/>
          </p:cNvSpPr>
          <p:nvPr>
            <p:ph type="title"/>
          </p:nvPr>
        </p:nvSpPr>
        <p:spPr/>
        <p:txBody>
          <a:bodyPr>
            <a:normAutofit fontScale="90000"/>
          </a:bodyPr>
          <a:lstStyle/>
          <a:p>
            <a:r>
              <a:rPr lang="en-US" sz="3600" b="1" dirty="0"/>
              <a:t>Strategy 3:  Train SNF Nursing Staff to Assess and Report Change of Condition  </a:t>
            </a:r>
          </a:p>
        </p:txBody>
      </p:sp>
      <p:sp>
        <p:nvSpPr>
          <p:cNvPr id="3" name="Content Placeholder 2">
            <a:extLst>
              <a:ext uri="{FF2B5EF4-FFF2-40B4-BE49-F238E27FC236}">
                <a16:creationId xmlns:a16="http://schemas.microsoft.com/office/drawing/2014/main" id="{15C4D58B-1AAC-486D-9273-E2FEC921FC74}"/>
              </a:ext>
            </a:extLst>
          </p:cNvPr>
          <p:cNvSpPr>
            <a:spLocks noGrp="1"/>
          </p:cNvSpPr>
          <p:nvPr>
            <p:ph idx="1"/>
          </p:nvPr>
        </p:nvSpPr>
        <p:spPr/>
        <p:txBody>
          <a:bodyPr>
            <a:normAutofit/>
          </a:bodyPr>
          <a:lstStyle/>
          <a:p>
            <a:pPr marL="0" indent="0">
              <a:buNone/>
            </a:pPr>
            <a:r>
              <a:rPr lang="en-US" sz="2400" dirty="0"/>
              <a:t>One well-known example:  INTERACT II</a:t>
            </a:r>
          </a:p>
          <a:p>
            <a:pPr marL="0" indent="0">
              <a:buNone/>
            </a:pPr>
            <a:endParaRPr lang="en-US" sz="2400" dirty="0"/>
          </a:p>
          <a:p>
            <a:pPr marL="0" indent="0">
              <a:buNone/>
            </a:pPr>
            <a:r>
              <a:rPr lang="en-US" sz="2400" dirty="0"/>
              <a:t>Tools to assist staff:</a:t>
            </a:r>
          </a:p>
          <a:p>
            <a:r>
              <a:rPr lang="en-US" sz="2400" dirty="0"/>
              <a:t>Early Warning Signs for Nursing Aides</a:t>
            </a:r>
          </a:p>
          <a:p>
            <a:r>
              <a:rPr lang="en-US" sz="2400" dirty="0"/>
              <a:t>SBAR Format for RN Assessment</a:t>
            </a:r>
          </a:p>
          <a:p>
            <a:r>
              <a:rPr lang="en-US" sz="2400" dirty="0"/>
              <a:t>Transfer Form</a:t>
            </a:r>
          </a:p>
          <a:p>
            <a:r>
              <a:rPr lang="en-US" sz="2400" dirty="0"/>
              <a:t>Hospitalization QI Review Tool to retrospectively assess </a:t>
            </a:r>
            <a:r>
              <a:rPr lang="en-US" sz="2400" dirty="0" err="1"/>
              <a:t>avoidability</a:t>
            </a:r>
            <a:r>
              <a:rPr lang="en-US" sz="2400" dirty="0"/>
              <a:t> of a transfer to hospital</a:t>
            </a:r>
          </a:p>
          <a:p>
            <a:r>
              <a:rPr lang="en-US" sz="2400" dirty="0"/>
              <a:t>Transfer Log</a:t>
            </a:r>
          </a:p>
          <a:p>
            <a:r>
              <a:rPr lang="en-US" sz="2400" dirty="0"/>
              <a:t>Advance Care Planning training</a:t>
            </a:r>
          </a:p>
        </p:txBody>
      </p:sp>
    </p:spTree>
    <p:extLst>
      <p:ext uri="{BB962C8B-B14F-4D97-AF65-F5344CB8AC3E}">
        <p14:creationId xmlns:p14="http://schemas.microsoft.com/office/powerpoint/2010/main" val="23955201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 Training SNF Nurses to Assess and Report Change of Condition.  It’s 3 AM and the phone rings.  Which nurse do you want? </a:t>
            </a:r>
          </a:p>
        </p:txBody>
      </p:sp>
      <p:sp>
        <p:nvSpPr>
          <p:cNvPr id="3" name="Content Placeholder 2"/>
          <p:cNvSpPr>
            <a:spLocks noGrp="1"/>
          </p:cNvSpPr>
          <p:nvPr>
            <p:ph idx="1"/>
          </p:nvPr>
        </p:nvSpPr>
        <p:spPr/>
        <p:txBody>
          <a:bodyPr>
            <a:normAutofit fontScale="92500"/>
          </a:bodyPr>
          <a:lstStyle/>
          <a:p>
            <a:pPr marL="0" indent="0">
              <a:buNone/>
            </a:pPr>
            <a:r>
              <a:rPr lang="en-US" sz="2400" b="1" dirty="0"/>
              <a:t>Nurse Ratchet:</a:t>
            </a:r>
            <a:r>
              <a:rPr lang="en-US" sz="2400" dirty="0"/>
              <a:t>  “Doctor, Mrs. Jones woke up short of breath.  I put oxygen on her and she feels better.  Should I call 911?”</a:t>
            </a:r>
          </a:p>
          <a:p>
            <a:pPr marL="0" indent="0">
              <a:buNone/>
            </a:pPr>
            <a:endParaRPr lang="en-US" sz="2400" b="1" dirty="0"/>
          </a:p>
          <a:p>
            <a:pPr marL="0" indent="0">
              <a:buNone/>
            </a:pPr>
            <a:r>
              <a:rPr lang="en-US" sz="2400" b="1" dirty="0"/>
              <a:t>Nurse Nightingale:  </a:t>
            </a:r>
            <a:r>
              <a:rPr lang="en-US" sz="2400" dirty="0"/>
              <a:t>“Doctor, Mrs. Jones awoke SOB. Her O2 sat was 86% on RA.  I put oxygen on at 2L and her </a:t>
            </a:r>
            <a:r>
              <a:rPr lang="en-US" sz="2400" dirty="0" err="1"/>
              <a:t>sats</a:t>
            </a:r>
            <a:r>
              <a:rPr lang="en-US" sz="2400" dirty="0"/>
              <a:t> are now 90-91%.  </a:t>
            </a:r>
          </a:p>
          <a:p>
            <a:pPr marL="0" indent="0">
              <a:buNone/>
            </a:pPr>
            <a:r>
              <a:rPr lang="en-US" sz="2400" dirty="0"/>
              <a:t>She was admitted 5 days ago from the hospital after an admission for CHF.  She came to us on Lasix 20 mg daily.  She also takes </a:t>
            </a:r>
            <a:r>
              <a:rPr lang="en-US" sz="2400" dirty="0" err="1"/>
              <a:t>lisinopril</a:t>
            </a:r>
            <a:r>
              <a:rPr lang="en-US" sz="2400" dirty="0"/>
              <a:t> and metoprolol.  </a:t>
            </a:r>
          </a:p>
          <a:p>
            <a:pPr marL="0" indent="0">
              <a:buNone/>
            </a:pPr>
            <a:r>
              <a:rPr lang="en-US" sz="2400" dirty="0"/>
              <a:t>Her pulse is 90 and regular, BP 140/80, R 24.  She has a few rales at her lung bases.  I notice she has gained 5 </a:t>
            </a:r>
            <a:r>
              <a:rPr lang="en-US" sz="2400" dirty="0" err="1"/>
              <a:t>lbs</a:t>
            </a:r>
            <a:r>
              <a:rPr lang="en-US" sz="2400" dirty="0"/>
              <a:t> since admission.”  </a:t>
            </a:r>
          </a:p>
          <a:p>
            <a:pPr marL="0" indent="0">
              <a:buNone/>
            </a:pPr>
            <a:r>
              <a:rPr lang="en-US" sz="2400" dirty="0"/>
              <a:t>“Would you like for me to give her some extra Lasix and monitor her vitals for the next several hours?” </a:t>
            </a:r>
          </a:p>
          <a:p>
            <a:pPr marL="0" indent="0">
              <a:buNone/>
            </a:pPr>
            <a:endParaRPr lang="en-US" sz="2400" b="1" dirty="0"/>
          </a:p>
          <a:p>
            <a:pPr marL="0" indent="0">
              <a:buNone/>
            </a:pPr>
            <a:endParaRPr lang="en-US" sz="2400" dirty="0"/>
          </a:p>
          <a:p>
            <a:endParaRPr lang="en-US" sz="2400" dirty="0"/>
          </a:p>
          <a:p>
            <a:pPr marL="0" indent="0">
              <a:buNone/>
            </a:pPr>
            <a:endParaRPr lang="en-US" sz="2400" dirty="0"/>
          </a:p>
        </p:txBody>
      </p:sp>
    </p:spTree>
    <p:extLst>
      <p:ext uri="{BB962C8B-B14F-4D97-AF65-F5344CB8AC3E}">
        <p14:creationId xmlns:p14="http://schemas.microsoft.com/office/powerpoint/2010/main" val="28483225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Strategy 3: INTERACT Studies on </a:t>
            </a:r>
            <a:br>
              <a:rPr lang="en-US" sz="3200" b="1" dirty="0"/>
            </a:br>
            <a:r>
              <a:rPr lang="en-US" sz="3200" b="1" dirty="0"/>
              <a:t>Reducing NH Hospitalizations</a:t>
            </a:r>
          </a:p>
        </p:txBody>
      </p:sp>
      <p:sp>
        <p:nvSpPr>
          <p:cNvPr id="3" name="Content Placeholder 2"/>
          <p:cNvSpPr>
            <a:spLocks noGrp="1"/>
          </p:cNvSpPr>
          <p:nvPr>
            <p:ph idx="1"/>
          </p:nvPr>
        </p:nvSpPr>
        <p:spPr/>
        <p:txBody>
          <a:bodyPr>
            <a:normAutofit/>
          </a:bodyPr>
          <a:lstStyle/>
          <a:p>
            <a:r>
              <a:rPr lang="en-US" sz="2400" dirty="0"/>
              <a:t>INTERACT interventions </a:t>
            </a:r>
            <a:r>
              <a:rPr lang="en-US" sz="2400" b="1" dirty="0"/>
              <a:t>reduced:</a:t>
            </a:r>
          </a:p>
          <a:p>
            <a:pPr lvl="1">
              <a:buFont typeface="Wingdings" panose="05000000000000000000" pitchFamily="2" charset="2"/>
              <a:buChar char="Ø"/>
            </a:pPr>
            <a:r>
              <a:rPr lang="en-US" sz="2400" b="1" dirty="0"/>
              <a:t> hospitalizations by 50% </a:t>
            </a:r>
          </a:p>
          <a:p>
            <a:pPr lvl="1">
              <a:buFont typeface="Wingdings" panose="05000000000000000000" pitchFamily="2" charset="2"/>
              <a:buChar char="Ø"/>
            </a:pPr>
            <a:r>
              <a:rPr lang="en-US" sz="2400" b="1" dirty="0"/>
              <a:t> avoidable hospitalizations from 77% to 49% </a:t>
            </a:r>
          </a:p>
          <a:p>
            <a:pPr lvl="1">
              <a:buFont typeface="Wingdings" panose="05000000000000000000" pitchFamily="2" charset="2"/>
              <a:buChar char="Ø"/>
            </a:pPr>
            <a:r>
              <a:rPr lang="en-US" sz="2400" dirty="0"/>
              <a:t> in GA </a:t>
            </a:r>
            <a:r>
              <a:rPr lang="en-US" sz="2400" b="1" dirty="0"/>
              <a:t>NHs with high rates of hospitalization. </a:t>
            </a:r>
          </a:p>
          <a:p>
            <a:pPr marL="457200" lvl="1" indent="0">
              <a:buNone/>
            </a:pPr>
            <a:r>
              <a:rPr lang="en-US" sz="2000" b="1" dirty="0" err="1"/>
              <a:t>Ouslander</a:t>
            </a:r>
            <a:r>
              <a:rPr lang="en-US" sz="2000" b="1" dirty="0"/>
              <a:t> et al. J </a:t>
            </a:r>
            <a:r>
              <a:rPr lang="en-US" sz="2000" b="1" dirty="0" err="1"/>
              <a:t>Amer</a:t>
            </a:r>
            <a:r>
              <a:rPr lang="en-US" sz="2000" b="1" dirty="0"/>
              <a:t> Med Dir </a:t>
            </a:r>
            <a:r>
              <a:rPr lang="en-US" sz="2000" b="1" dirty="0" err="1"/>
              <a:t>Assoc</a:t>
            </a:r>
            <a:r>
              <a:rPr lang="en-US" sz="2000" b="1" dirty="0"/>
              <a:t> 2009;10:644-652.</a:t>
            </a:r>
          </a:p>
          <a:p>
            <a:endParaRPr lang="en-US" sz="2400" dirty="0"/>
          </a:p>
          <a:p>
            <a:r>
              <a:rPr lang="en-US" sz="2400" dirty="0"/>
              <a:t>INTERACT II </a:t>
            </a:r>
            <a:r>
              <a:rPr lang="en-US" sz="2400" b="1" dirty="0"/>
              <a:t>reduced hospitalizations </a:t>
            </a:r>
            <a:r>
              <a:rPr lang="en-US" sz="2400" dirty="0"/>
              <a:t>in </a:t>
            </a:r>
            <a:r>
              <a:rPr lang="en-US" sz="2400" b="1" dirty="0"/>
              <a:t>engaged NHs </a:t>
            </a:r>
          </a:p>
          <a:p>
            <a:pPr marL="0" indent="0">
              <a:buNone/>
            </a:pPr>
            <a:r>
              <a:rPr lang="en-US" sz="2400" b="1" dirty="0"/>
              <a:t>         </a:t>
            </a:r>
            <a:r>
              <a:rPr lang="en-US" sz="2400" dirty="0"/>
              <a:t>in FL, NY, and MA by </a:t>
            </a:r>
            <a:r>
              <a:rPr lang="en-US" sz="2400" b="1" dirty="0"/>
              <a:t>24%</a:t>
            </a:r>
            <a:r>
              <a:rPr lang="en-US" sz="2400" dirty="0"/>
              <a:t>. </a:t>
            </a:r>
          </a:p>
          <a:p>
            <a:pPr marL="0" indent="0">
              <a:buNone/>
            </a:pPr>
            <a:r>
              <a:rPr lang="en-US" sz="2400" b="1" dirty="0"/>
              <a:t>       </a:t>
            </a:r>
            <a:r>
              <a:rPr lang="en-US" sz="2000" b="1" dirty="0" err="1"/>
              <a:t>Ouslander</a:t>
            </a:r>
            <a:r>
              <a:rPr lang="en-US" sz="2000" b="1" dirty="0"/>
              <a:t> et al. </a:t>
            </a:r>
            <a:r>
              <a:rPr lang="en-US" sz="2000" b="1" i="1" dirty="0"/>
              <a:t>JAGS</a:t>
            </a:r>
            <a:r>
              <a:rPr lang="en-US" sz="2000" b="1" dirty="0"/>
              <a:t> 2011;59:745-753 </a:t>
            </a:r>
            <a:endParaRPr lang="en-US" sz="2000" dirty="0"/>
          </a:p>
        </p:txBody>
      </p:sp>
    </p:spTree>
    <p:extLst>
      <p:ext uri="{BB962C8B-B14F-4D97-AF65-F5344CB8AC3E}">
        <p14:creationId xmlns:p14="http://schemas.microsoft.com/office/powerpoint/2010/main" val="15709863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Benefit of INTERACT at 3 CCRC SNFs</a:t>
            </a:r>
          </a:p>
        </p:txBody>
      </p:sp>
      <p:sp>
        <p:nvSpPr>
          <p:cNvPr id="3" name="Content Placeholder 2"/>
          <p:cNvSpPr>
            <a:spLocks noGrp="1"/>
          </p:cNvSpPr>
          <p:nvPr>
            <p:ph idx="1"/>
          </p:nvPr>
        </p:nvSpPr>
        <p:spPr/>
        <p:txBody>
          <a:bodyPr>
            <a:normAutofit/>
          </a:bodyPr>
          <a:lstStyle/>
          <a:p>
            <a:r>
              <a:rPr lang="en-US" sz="2400" dirty="0"/>
              <a:t>INTERACT </a:t>
            </a:r>
            <a:r>
              <a:rPr lang="en-US" sz="2400" b="1" dirty="0"/>
              <a:t>raised awareness </a:t>
            </a:r>
            <a:r>
              <a:rPr lang="en-US" sz="2400" dirty="0"/>
              <a:t>of </a:t>
            </a:r>
            <a:r>
              <a:rPr lang="en-US" sz="2400" b="1" dirty="0"/>
              <a:t>avoidable</a:t>
            </a:r>
            <a:r>
              <a:rPr lang="en-US" sz="2400" dirty="0"/>
              <a:t> hospitalizations</a:t>
            </a:r>
          </a:p>
          <a:p>
            <a:r>
              <a:rPr lang="en-US" sz="2400" dirty="0"/>
              <a:t>INTERACT </a:t>
            </a:r>
            <a:r>
              <a:rPr lang="en-US" sz="2400" b="1" dirty="0"/>
              <a:t>Chart reviews helped staff at one facility discover alternatives to calling for hospital transfer</a:t>
            </a:r>
          </a:p>
          <a:p>
            <a:r>
              <a:rPr lang="en-US" sz="2400" dirty="0"/>
              <a:t>INTERACT </a:t>
            </a:r>
            <a:r>
              <a:rPr lang="en-US" sz="2400" b="1" dirty="0"/>
              <a:t>reduced readmissions from a high-rate SNF*</a:t>
            </a:r>
          </a:p>
          <a:p>
            <a:r>
              <a:rPr lang="en-US" sz="2400" dirty="0"/>
              <a:t>INTERACT </a:t>
            </a:r>
            <a:r>
              <a:rPr lang="en-US" sz="2400" b="1" dirty="0"/>
              <a:t>did not reduce readmissions from a low-rate SNF*</a:t>
            </a:r>
          </a:p>
          <a:p>
            <a:r>
              <a:rPr lang="en-US" sz="2400" dirty="0"/>
              <a:t>INTERACT </a:t>
            </a:r>
            <a:r>
              <a:rPr lang="en-US" sz="2400" b="1" dirty="0"/>
              <a:t>reduced preventable hospitalizations at the SNF with the lower rates</a:t>
            </a:r>
          </a:p>
          <a:p>
            <a:r>
              <a:rPr lang="en-US" sz="2400" b="1" dirty="0"/>
              <a:t>Turnover of SNF clinical and admin leadership limits the implementation and effectiveness of INTERACT initiatives </a:t>
            </a:r>
          </a:p>
          <a:p>
            <a:pPr marL="0" indent="0">
              <a:buNone/>
            </a:pPr>
            <a:r>
              <a:rPr lang="en-US" sz="2400" b="1" dirty="0"/>
              <a:t>*</a:t>
            </a:r>
            <a:r>
              <a:rPr lang="en-US" sz="2000" b="1" dirty="0"/>
              <a:t>see similar results in 5 CT SNFs (Meehan et al. </a:t>
            </a:r>
            <a:r>
              <a:rPr lang="en-US" sz="2000" b="1" i="1" dirty="0"/>
              <a:t>JAMDA </a:t>
            </a:r>
            <a:r>
              <a:rPr lang="en-US" sz="2000" b="1" dirty="0"/>
              <a:t>2015;16:648-653.)</a:t>
            </a:r>
            <a:endParaRPr lang="en-US" sz="2400" b="1" dirty="0"/>
          </a:p>
        </p:txBody>
      </p:sp>
    </p:spTree>
    <p:extLst>
      <p:ext uri="{BB962C8B-B14F-4D97-AF65-F5344CB8AC3E}">
        <p14:creationId xmlns:p14="http://schemas.microsoft.com/office/powerpoint/2010/main" val="17398925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E271-C846-4C5E-A794-979D2DF40579}"/>
              </a:ext>
            </a:extLst>
          </p:cNvPr>
          <p:cNvSpPr>
            <a:spLocks noGrp="1"/>
          </p:cNvSpPr>
          <p:nvPr>
            <p:ph type="title"/>
          </p:nvPr>
        </p:nvSpPr>
        <p:spPr/>
        <p:txBody>
          <a:bodyPr>
            <a:normAutofit fontScale="90000"/>
          </a:bodyPr>
          <a:lstStyle/>
          <a:p>
            <a:r>
              <a:rPr lang="en-US" sz="3600" dirty="0"/>
              <a:t>Strategy 3: INTERACT Training Research Update</a:t>
            </a:r>
            <a:br>
              <a:rPr lang="en-US" sz="3600" dirty="0"/>
            </a:br>
            <a:r>
              <a:rPr lang="en-US" sz="3600" dirty="0"/>
              <a:t>Degree of Implementation Matters</a:t>
            </a:r>
          </a:p>
        </p:txBody>
      </p:sp>
      <p:sp>
        <p:nvSpPr>
          <p:cNvPr id="3" name="Content Placeholder 2">
            <a:extLst>
              <a:ext uri="{FF2B5EF4-FFF2-40B4-BE49-F238E27FC236}">
                <a16:creationId xmlns:a16="http://schemas.microsoft.com/office/drawing/2014/main" id="{6D47FAA2-F6E2-44F8-8956-AC613FA89C04}"/>
              </a:ext>
            </a:extLst>
          </p:cNvPr>
          <p:cNvSpPr>
            <a:spLocks noGrp="1"/>
          </p:cNvSpPr>
          <p:nvPr>
            <p:ph idx="1"/>
          </p:nvPr>
        </p:nvSpPr>
        <p:spPr/>
        <p:txBody>
          <a:bodyPr>
            <a:normAutofit/>
          </a:bodyPr>
          <a:lstStyle/>
          <a:p>
            <a:r>
              <a:rPr lang="en-US" sz="2400" dirty="0"/>
              <a:t>200 SNFs from randomized trial, most using some of the INTERACT tools; baseline and intervention; 12 month period.</a:t>
            </a:r>
          </a:p>
          <a:p>
            <a:endParaRPr lang="en-US" sz="2400" dirty="0"/>
          </a:p>
          <a:p>
            <a:r>
              <a:rPr lang="en-US" sz="2400" dirty="0"/>
              <a:t>Those that </a:t>
            </a:r>
            <a:r>
              <a:rPr lang="en-US" sz="2400" b="1" dirty="0"/>
              <a:t>increased their use of INTERACT tools</a:t>
            </a:r>
            <a:r>
              <a:rPr lang="en-US" sz="2400" dirty="0"/>
              <a:t>, whether in the intervention or control group, had</a:t>
            </a:r>
          </a:p>
          <a:p>
            <a:pPr lvl="1">
              <a:buFont typeface="Wingdings" panose="05000000000000000000" pitchFamily="2" charset="2"/>
              <a:buChar char="Ø"/>
            </a:pPr>
            <a:r>
              <a:rPr lang="en-US" sz="2400" dirty="0"/>
              <a:t>11.2% reduction in all-cause hospitalizations</a:t>
            </a:r>
          </a:p>
          <a:p>
            <a:pPr lvl="1">
              <a:buFont typeface="Wingdings" panose="05000000000000000000" pitchFamily="2" charset="2"/>
              <a:buChar char="Ø"/>
            </a:pPr>
            <a:r>
              <a:rPr lang="en-US" sz="2400" dirty="0"/>
              <a:t>18.9% reduction in potentially avoidable hospitalizations</a:t>
            </a:r>
          </a:p>
          <a:p>
            <a:pPr lvl="1">
              <a:buFont typeface="Wingdings" panose="05000000000000000000" pitchFamily="2" charset="2"/>
              <a:buChar char="Ø"/>
            </a:pPr>
            <a:r>
              <a:rPr lang="en-US" sz="2400" dirty="0"/>
              <a:t>No difference in 30-day readmissions (19-20%)</a:t>
            </a:r>
          </a:p>
          <a:p>
            <a:pPr lvl="1">
              <a:buFont typeface="Wingdings" panose="05000000000000000000" pitchFamily="2" charset="2"/>
              <a:buChar char="Ø"/>
            </a:pPr>
            <a:endParaRPr lang="en-US" sz="2400" dirty="0"/>
          </a:p>
          <a:p>
            <a:pPr marL="457200" lvl="1" indent="0">
              <a:buNone/>
            </a:pPr>
            <a:r>
              <a:rPr lang="en-US" sz="2000" dirty="0" err="1"/>
              <a:t>Huckfeldt</a:t>
            </a:r>
            <a:r>
              <a:rPr lang="en-US" sz="2000" dirty="0"/>
              <a:t> </a:t>
            </a:r>
            <a:r>
              <a:rPr lang="en-US" sz="2000" i="1" dirty="0"/>
              <a:t>et al. </a:t>
            </a:r>
            <a:r>
              <a:rPr lang="en-US" sz="2000" dirty="0"/>
              <a:t>JAGS 2018.  DOI: 10.1111/jgs.15476</a:t>
            </a:r>
          </a:p>
        </p:txBody>
      </p:sp>
    </p:spTree>
    <p:extLst>
      <p:ext uri="{BB962C8B-B14F-4D97-AF65-F5344CB8AC3E}">
        <p14:creationId xmlns:p14="http://schemas.microsoft.com/office/powerpoint/2010/main" val="4083521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
            </a:r>
            <a:br>
              <a:rPr lang="en-US" sz="3600" dirty="0"/>
            </a:br>
            <a:r>
              <a:rPr lang="en-US" sz="3600" dirty="0"/>
              <a:t>SNF 30-Day Potentially Preventable Readmission Measure </a:t>
            </a:r>
            <a:r>
              <a:rPr lang="en-US" sz="3600" b="1" dirty="0"/>
              <a:t>(SNFPPR)  </a:t>
            </a:r>
            <a:r>
              <a:rPr lang="en-US" sz="3600" dirty="0"/>
              <a:t>may replace </a:t>
            </a:r>
            <a:r>
              <a:rPr lang="en-US" sz="3600" b="1" dirty="0"/>
              <a:t>SNFRM</a:t>
            </a:r>
            <a:br>
              <a:rPr lang="en-US" sz="3600" b="1" dirty="0"/>
            </a:br>
            <a:endParaRPr lang="en-US" sz="3600" dirty="0"/>
          </a:p>
        </p:txBody>
      </p:sp>
      <p:sp>
        <p:nvSpPr>
          <p:cNvPr id="3" name="Content Placeholder 2"/>
          <p:cNvSpPr>
            <a:spLocks noGrp="1"/>
          </p:cNvSpPr>
          <p:nvPr>
            <p:ph idx="1"/>
          </p:nvPr>
        </p:nvSpPr>
        <p:spPr>
          <a:xfrm>
            <a:off x="609600" y="1524000"/>
            <a:ext cx="8229600" cy="4525963"/>
          </a:xfrm>
        </p:spPr>
        <p:txBody>
          <a:bodyPr>
            <a:normAutofit lnSpcReduction="10000"/>
          </a:bodyPr>
          <a:lstStyle/>
          <a:p>
            <a:pPr marL="0" indent="0">
              <a:buNone/>
            </a:pPr>
            <a:r>
              <a:rPr lang="en-US" sz="2400" b="1" dirty="0"/>
              <a:t>Within SNF Stay, the SNFPPR measure will focus on:</a:t>
            </a:r>
          </a:p>
          <a:p>
            <a:pPr marL="0" indent="0">
              <a:buNone/>
            </a:pPr>
            <a:endParaRPr lang="en-US" sz="2400" b="1" dirty="0"/>
          </a:p>
          <a:p>
            <a:pPr marL="457200" indent="-457200">
              <a:buAutoNum type="arabicParenR"/>
            </a:pPr>
            <a:r>
              <a:rPr lang="en-US" sz="2400" dirty="0"/>
              <a:t>Inadequate management of chronic conditions</a:t>
            </a:r>
          </a:p>
          <a:p>
            <a:pPr marL="457200" indent="-457200">
              <a:buAutoNum type="arabicParenR"/>
            </a:pPr>
            <a:r>
              <a:rPr lang="en-US" sz="2400" dirty="0"/>
              <a:t>Inadequate management of infections</a:t>
            </a:r>
          </a:p>
          <a:p>
            <a:pPr marL="457200" indent="-457200">
              <a:buAutoNum type="arabicParenR"/>
            </a:pPr>
            <a:r>
              <a:rPr lang="en-US" sz="2400" dirty="0"/>
              <a:t>Inadequate management of other unplanned events</a:t>
            </a:r>
          </a:p>
          <a:p>
            <a:pPr marL="457200" indent="-457200">
              <a:buAutoNum type="arabicParenR"/>
            </a:pPr>
            <a:r>
              <a:rPr lang="en-US" sz="2400" dirty="0"/>
              <a:t>Inadequate injury prevention</a:t>
            </a:r>
          </a:p>
          <a:p>
            <a:pPr marL="457200" indent="-457200">
              <a:buAutoNum type="arabicParenR"/>
            </a:pPr>
            <a:endParaRPr lang="en-US" sz="2400" dirty="0"/>
          </a:p>
          <a:p>
            <a:pPr marL="0" indent="0">
              <a:buNone/>
            </a:pPr>
            <a:r>
              <a:rPr lang="en-US" sz="2400" dirty="0"/>
              <a:t>In </a:t>
            </a:r>
            <a:r>
              <a:rPr lang="en-US" sz="2400" b="1" dirty="0"/>
              <a:t>post-SNF period</a:t>
            </a:r>
            <a:r>
              <a:rPr lang="en-US" sz="2400" dirty="0"/>
              <a:t>, the SNFPPR measure focuses on the first 3 above which </a:t>
            </a:r>
            <a:r>
              <a:rPr lang="en-US" sz="2400" b="1" dirty="0"/>
              <a:t>could be minimized with adequately planned, explained, and implemented post-discharge instructions and establishment of appropriate follow up ambulatory care.</a:t>
            </a:r>
          </a:p>
        </p:txBody>
      </p:sp>
    </p:spTree>
    <p:extLst>
      <p:ext uri="{BB962C8B-B14F-4D97-AF65-F5344CB8AC3E}">
        <p14:creationId xmlns:p14="http://schemas.microsoft.com/office/powerpoint/2010/main" val="37363071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95699-283B-4D26-B8E5-E2EBF3B14E8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85F3CB-FB1B-440A-92A1-BFC2CD7AB8A2}"/>
              </a:ext>
            </a:extLst>
          </p:cNvPr>
          <p:cNvSpPr>
            <a:spLocks noGrp="1"/>
          </p:cNvSpPr>
          <p:nvPr>
            <p:ph idx="1"/>
          </p:nvPr>
        </p:nvSpPr>
        <p:spPr/>
        <p:txBody>
          <a:bodyPr/>
          <a:lstStyle/>
          <a:p>
            <a:pPr marL="0" indent="0" algn="ctr">
              <a:buNone/>
            </a:pPr>
            <a:r>
              <a:rPr lang="en-US" b="1" dirty="0"/>
              <a:t>STRATEGY 4:</a:t>
            </a:r>
          </a:p>
          <a:p>
            <a:pPr marL="0" indent="0" algn="ctr">
              <a:buNone/>
            </a:pPr>
            <a:endParaRPr lang="en-US" b="1" dirty="0"/>
          </a:p>
          <a:p>
            <a:pPr marL="0" indent="0" algn="ctr">
              <a:buNone/>
            </a:pPr>
            <a:r>
              <a:rPr lang="en-US" dirty="0"/>
              <a:t>PRACTICE AND PROMOTE EXCELLENCE IN</a:t>
            </a:r>
          </a:p>
          <a:p>
            <a:pPr marL="0" indent="0" algn="ctr">
              <a:buNone/>
            </a:pPr>
            <a:endParaRPr lang="en-US" dirty="0"/>
          </a:p>
          <a:p>
            <a:pPr marL="0" indent="0" algn="ctr">
              <a:buNone/>
            </a:pPr>
            <a:r>
              <a:rPr lang="en-US" dirty="0"/>
              <a:t>CLINICAL GERIATRIC CARE IN</a:t>
            </a:r>
          </a:p>
          <a:p>
            <a:pPr marL="0" indent="0" algn="ctr">
              <a:buNone/>
            </a:pPr>
            <a:endParaRPr lang="en-US" dirty="0"/>
          </a:p>
          <a:p>
            <a:pPr marL="0" indent="0" algn="ctr">
              <a:buNone/>
            </a:pPr>
            <a:r>
              <a:rPr lang="en-US" dirty="0"/>
              <a:t>POST-ACUTE CARE </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9018389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Strategy 4:  Clinical Excellence</a:t>
            </a:r>
            <a:r>
              <a:rPr lang="en-US" sz="3600" dirty="0"/>
              <a:t/>
            </a:r>
            <a:br>
              <a:rPr lang="en-US" sz="3600" dirty="0"/>
            </a:br>
            <a:r>
              <a:rPr lang="en-US" sz="3600" dirty="0"/>
              <a:t>OIG Report 2014 - Quality of Care in SNF</a:t>
            </a:r>
          </a:p>
        </p:txBody>
      </p:sp>
      <p:sp>
        <p:nvSpPr>
          <p:cNvPr id="3" name="Content Placeholder 2"/>
          <p:cNvSpPr>
            <a:spLocks noGrp="1"/>
          </p:cNvSpPr>
          <p:nvPr>
            <p:ph idx="1"/>
          </p:nvPr>
        </p:nvSpPr>
        <p:spPr/>
        <p:txBody>
          <a:bodyPr>
            <a:normAutofit lnSpcReduction="10000"/>
          </a:bodyPr>
          <a:lstStyle/>
          <a:p>
            <a:r>
              <a:rPr lang="en-US" sz="2400" b="1" dirty="0"/>
              <a:t>22% of SNF residents experienced lasting harm (“adverse events”) in PA episode;  11% temporary harm</a:t>
            </a:r>
          </a:p>
          <a:p>
            <a:r>
              <a:rPr lang="en-US" sz="2400" b="1" dirty="0"/>
              <a:t>Annualized cost to US of these events is $2.8 billion</a:t>
            </a:r>
          </a:p>
          <a:p>
            <a:r>
              <a:rPr lang="en-US" sz="2400" dirty="0"/>
              <a:t>Of these </a:t>
            </a:r>
            <a:r>
              <a:rPr lang="en-US" sz="2400" b="1" dirty="0"/>
              <a:t>more than half were sent to hospital</a:t>
            </a:r>
          </a:p>
          <a:p>
            <a:r>
              <a:rPr lang="en-US" sz="2400" b="1" dirty="0"/>
              <a:t>59% of these AEs were considered preventable by reviewers </a:t>
            </a:r>
          </a:p>
          <a:p>
            <a:r>
              <a:rPr lang="en-US" sz="2400" b="1" dirty="0"/>
              <a:t>37%</a:t>
            </a:r>
            <a:r>
              <a:rPr lang="en-US" sz="2400" dirty="0"/>
              <a:t> of AEs related to </a:t>
            </a:r>
            <a:r>
              <a:rPr lang="en-US" sz="2400" b="1" dirty="0"/>
              <a:t>medication </a:t>
            </a:r>
            <a:r>
              <a:rPr lang="en-US" sz="2400" dirty="0"/>
              <a:t> (66% preventable)</a:t>
            </a:r>
          </a:p>
          <a:p>
            <a:r>
              <a:rPr lang="en-US" sz="2400" b="1" dirty="0"/>
              <a:t>37%</a:t>
            </a:r>
            <a:r>
              <a:rPr lang="en-US" sz="2400" dirty="0"/>
              <a:t> of AEs related to </a:t>
            </a:r>
            <a:r>
              <a:rPr lang="en-US" sz="2400" b="1" dirty="0"/>
              <a:t>ongoing resident care  </a:t>
            </a:r>
            <a:r>
              <a:rPr lang="en-US" sz="2400" dirty="0"/>
              <a:t>(57% preventable)</a:t>
            </a:r>
          </a:p>
          <a:p>
            <a:r>
              <a:rPr lang="en-US" sz="2400" b="1" dirty="0"/>
              <a:t>26%</a:t>
            </a:r>
            <a:r>
              <a:rPr lang="en-US" sz="2400" dirty="0"/>
              <a:t> of AEs related to </a:t>
            </a:r>
            <a:r>
              <a:rPr lang="en-US" sz="2400" b="1" dirty="0"/>
              <a:t>infection</a:t>
            </a:r>
            <a:r>
              <a:rPr lang="en-US" sz="2400" dirty="0"/>
              <a:t>  (52% preventable) </a:t>
            </a:r>
          </a:p>
          <a:p>
            <a:pPr marL="0" indent="0">
              <a:buNone/>
            </a:pPr>
            <a:r>
              <a:rPr lang="en-US" sz="2400" dirty="0">
                <a:hlinkClick r:id="rId2"/>
              </a:rPr>
              <a:t>http://oig.hhs.gov/oei/reports/oei-06-11-00370.pdf</a:t>
            </a:r>
            <a:r>
              <a:rPr lang="en-US" sz="2400" dirty="0"/>
              <a:t>.  Accessed 9/20/15.</a:t>
            </a:r>
          </a:p>
          <a:p>
            <a:pPr marL="0" indent="0">
              <a:buNone/>
            </a:pPr>
            <a:endParaRPr lang="en-US" sz="2400" dirty="0"/>
          </a:p>
        </p:txBody>
      </p:sp>
    </p:spTree>
    <p:extLst>
      <p:ext uri="{BB962C8B-B14F-4D97-AF65-F5344CB8AC3E}">
        <p14:creationId xmlns:p14="http://schemas.microsoft.com/office/powerpoint/2010/main" val="4960002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Importance of Med Review on SNF Admission </a:t>
            </a:r>
          </a:p>
        </p:txBody>
      </p:sp>
      <p:sp>
        <p:nvSpPr>
          <p:cNvPr id="3" name="Content Placeholder 2"/>
          <p:cNvSpPr>
            <a:spLocks noGrp="1"/>
          </p:cNvSpPr>
          <p:nvPr>
            <p:ph idx="1"/>
          </p:nvPr>
        </p:nvSpPr>
        <p:spPr/>
        <p:txBody>
          <a:bodyPr>
            <a:normAutofit/>
          </a:bodyPr>
          <a:lstStyle/>
          <a:p>
            <a:pPr marL="0" indent="0">
              <a:buNone/>
            </a:pPr>
            <a:endParaRPr lang="en-US" sz="2400" dirty="0"/>
          </a:p>
          <a:p>
            <a:pPr marL="0" indent="0">
              <a:buNone/>
            </a:pPr>
            <a:r>
              <a:rPr lang="en-US" sz="2400" dirty="0"/>
              <a:t>“Don’t assume just because someone over at the ‘big house’ decided to sedate a patient with an </a:t>
            </a:r>
            <a:r>
              <a:rPr lang="en-US" sz="2400" b="1" dirty="0"/>
              <a:t>antipsychotic, </a:t>
            </a:r>
            <a:r>
              <a:rPr lang="en-US" sz="2400" dirty="0"/>
              <a:t>that the patient still needs it when he or she comes to our homes.  These medications – like </a:t>
            </a:r>
            <a:r>
              <a:rPr lang="en-US" sz="2400" b="1" dirty="0"/>
              <a:t>all medications (especially proton pump inhibitors, sliding scale insulin, and blood thinners</a:t>
            </a:r>
            <a:r>
              <a:rPr lang="en-US" sz="2400" dirty="0"/>
              <a:t>) – should be carefully </a:t>
            </a:r>
            <a:r>
              <a:rPr lang="en-US" sz="2400" b="1" dirty="0"/>
              <a:t>evaluated on a case-by-case basis and discontinued whenever the risks and burdens of the medications seem to outweigh benefits</a:t>
            </a:r>
            <a:r>
              <a:rPr lang="en-US" sz="2400" dirty="0"/>
              <a:t>, in the context of that individual patient.” </a:t>
            </a:r>
          </a:p>
          <a:p>
            <a:pPr marL="0" indent="0">
              <a:buNone/>
            </a:pPr>
            <a:endParaRPr lang="en-US" sz="2400" dirty="0"/>
          </a:p>
          <a:p>
            <a:pPr marL="0" indent="0">
              <a:buNone/>
            </a:pPr>
            <a:r>
              <a:rPr lang="en-US" sz="2400" dirty="0"/>
              <a:t>  - Steinberg K, ed. note. </a:t>
            </a:r>
            <a:r>
              <a:rPr lang="en-US" sz="2400" i="1" dirty="0"/>
              <a:t>Caring for the Ages </a:t>
            </a:r>
            <a:r>
              <a:rPr lang="en-US" sz="2400" dirty="0"/>
              <a:t>17(9):2016;14</a:t>
            </a:r>
          </a:p>
        </p:txBody>
      </p:sp>
    </p:spTree>
    <p:extLst>
      <p:ext uri="{BB962C8B-B14F-4D97-AF65-F5344CB8AC3E}">
        <p14:creationId xmlns:p14="http://schemas.microsoft.com/office/powerpoint/2010/main" val="37810941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Comment on OIG Report</a:t>
            </a:r>
          </a:p>
        </p:txBody>
      </p:sp>
      <p:sp>
        <p:nvSpPr>
          <p:cNvPr id="3" name="Content Placeholder 2"/>
          <p:cNvSpPr>
            <a:spLocks noGrp="1"/>
          </p:cNvSpPr>
          <p:nvPr>
            <p:ph idx="1"/>
          </p:nvPr>
        </p:nvSpPr>
        <p:spPr/>
        <p:txBody>
          <a:bodyPr>
            <a:normAutofit fontScale="92500" lnSpcReduction="10000"/>
          </a:bodyPr>
          <a:lstStyle/>
          <a:p>
            <a:r>
              <a:rPr lang="en-US" sz="2400" dirty="0"/>
              <a:t>Clearly a set of low hanging fruit</a:t>
            </a:r>
          </a:p>
          <a:p>
            <a:r>
              <a:rPr lang="en-US" sz="2400" dirty="0"/>
              <a:t>Extensive pharmacy review of medications needs to be done on day of admission to SNF</a:t>
            </a:r>
          </a:p>
          <a:p>
            <a:r>
              <a:rPr lang="en-US" sz="2400" dirty="0"/>
              <a:t>Are drugs likely to cause delirium, </a:t>
            </a:r>
            <a:r>
              <a:rPr lang="en-US" sz="2400" dirty="0" err="1"/>
              <a:t>orthostasis</a:t>
            </a:r>
            <a:r>
              <a:rPr lang="en-US" sz="2400" dirty="0"/>
              <a:t>, syncope and falls, bleeding or interaction with warfarin, constipation, hypoglycemia from excessive antidiabetic drugs?</a:t>
            </a:r>
          </a:p>
          <a:p>
            <a:r>
              <a:rPr lang="en-US" sz="2400" dirty="0"/>
              <a:t>Remove unnecessary GU catheters</a:t>
            </a:r>
          </a:p>
          <a:p>
            <a:r>
              <a:rPr lang="en-US" sz="2400" dirty="0"/>
              <a:t>Add probiotics for those on antibiotics</a:t>
            </a:r>
          </a:p>
          <a:p>
            <a:r>
              <a:rPr lang="en-US" sz="2400" dirty="0"/>
              <a:t>Awareness of diarrhea and prompt testing for C. diff.</a:t>
            </a:r>
          </a:p>
          <a:p>
            <a:r>
              <a:rPr lang="en-US" sz="2400" dirty="0"/>
              <a:t>Prophylaxis for DVT in appropriate patients</a:t>
            </a:r>
          </a:p>
          <a:p>
            <a:r>
              <a:rPr lang="en-US" sz="2400" dirty="0"/>
              <a:t>Monitor for </a:t>
            </a:r>
            <a:r>
              <a:rPr lang="en-US" sz="2400" b="1" i="1" dirty="0"/>
              <a:t>(and respond to! – PJ*) </a:t>
            </a:r>
            <a:r>
              <a:rPr lang="en-US" sz="2400" dirty="0"/>
              <a:t>dehydration</a:t>
            </a:r>
          </a:p>
          <a:p>
            <a:pPr marL="0" indent="0">
              <a:buNone/>
            </a:pPr>
            <a:r>
              <a:rPr lang="en-US" sz="2400" dirty="0"/>
              <a:t>                                                      - Morley J.  JAMDA 2014(15):305-306        </a:t>
            </a:r>
          </a:p>
        </p:txBody>
      </p:sp>
    </p:spTree>
    <p:extLst>
      <p:ext uri="{BB962C8B-B14F-4D97-AF65-F5344CB8AC3E}">
        <p14:creationId xmlns:p14="http://schemas.microsoft.com/office/powerpoint/2010/main" val="5450468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Case:  Deprescribing at SNF Admission to Reduce Readmission Risk</a:t>
            </a:r>
          </a:p>
        </p:txBody>
      </p:sp>
      <p:sp>
        <p:nvSpPr>
          <p:cNvPr id="3" name="Content Placeholder 2"/>
          <p:cNvSpPr>
            <a:spLocks noGrp="1"/>
          </p:cNvSpPr>
          <p:nvPr>
            <p:ph idx="1"/>
          </p:nvPr>
        </p:nvSpPr>
        <p:spPr/>
        <p:txBody>
          <a:bodyPr>
            <a:normAutofit lnSpcReduction="10000"/>
          </a:bodyPr>
          <a:lstStyle/>
          <a:p>
            <a:pPr marL="0" indent="0">
              <a:buNone/>
            </a:pPr>
            <a:r>
              <a:rPr lang="en-US" sz="2800" dirty="0"/>
              <a:t>Read case report.  How many medication(s) would you consider for reduction or elimination on admission?</a:t>
            </a:r>
          </a:p>
          <a:p>
            <a:pPr marL="514350" indent="-514350">
              <a:buAutoNum type="alphaUcPeriod"/>
            </a:pPr>
            <a:r>
              <a:rPr lang="en-US" sz="2800" dirty="0"/>
              <a:t>0</a:t>
            </a:r>
          </a:p>
          <a:p>
            <a:pPr marL="457200" indent="-457200">
              <a:buAutoNum type="alphaUcPeriod"/>
            </a:pPr>
            <a:r>
              <a:rPr lang="en-US" sz="2800" dirty="0"/>
              <a:t>1-3</a:t>
            </a:r>
          </a:p>
          <a:p>
            <a:pPr marL="457200" indent="-457200">
              <a:buAutoNum type="alphaUcPeriod"/>
            </a:pPr>
            <a:r>
              <a:rPr lang="en-US" sz="2800" dirty="0"/>
              <a:t>4-6</a:t>
            </a:r>
          </a:p>
          <a:p>
            <a:pPr marL="457200" indent="-457200">
              <a:buAutoNum type="alphaUcPeriod"/>
            </a:pPr>
            <a:r>
              <a:rPr lang="en-US" sz="2800" dirty="0"/>
              <a:t>7 or more</a:t>
            </a:r>
          </a:p>
          <a:p>
            <a:pPr marL="0" indent="0">
              <a:buNone/>
            </a:pPr>
            <a:endParaRPr lang="en-US" sz="2800" dirty="0"/>
          </a:p>
          <a:p>
            <a:pPr marL="0" indent="0">
              <a:buNone/>
            </a:pPr>
            <a:r>
              <a:rPr lang="en-US" sz="2800" dirty="0"/>
              <a:t>When would you make your initial SNF visit?</a:t>
            </a:r>
          </a:p>
          <a:p>
            <a:pPr marL="0" indent="0">
              <a:buNone/>
            </a:pPr>
            <a:r>
              <a:rPr lang="en-US" sz="2800" dirty="0"/>
              <a:t>How often might you visit thereafter?</a:t>
            </a:r>
          </a:p>
        </p:txBody>
      </p:sp>
    </p:spTree>
    <p:extLst>
      <p:ext uri="{BB962C8B-B14F-4D97-AF65-F5344CB8AC3E}">
        <p14:creationId xmlns:p14="http://schemas.microsoft.com/office/powerpoint/2010/main" val="13662036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54CE6-811E-44CF-9BBC-BF77A1A1F36C}"/>
              </a:ext>
            </a:extLst>
          </p:cNvPr>
          <p:cNvSpPr>
            <a:spLocks noGrp="1"/>
          </p:cNvSpPr>
          <p:nvPr>
            <p:ph type="title"/>
          </p:nvPr>
        </p:nvSpPr>
        <p:spPr/>
        <p:txBody>
          <a:bodyPr>
            <a:normAutofit fontScale="90000"/>
          </a:bodyPr>
          <a:lstStyle/>
          <a:p>
            <a:r>
              <a:rPr lang="en-US" sz="3600" b="1" dirty="0"/>
              <a:t>Strategy 4:  Practice Clinical Excellence in</a:t>
            </a:r>
            <a:br>
              <a:rPr lang="en-US" sz="3600" b="1" dirty="0"/>
            </a:br>
            <a:r>
              <a:rPr lang="en-US" sz="3600" b="1" dirty="0"/>
              <a:t>Post-Acute and Long Term Care</a:t>
            </a:r>
            <a:endParaRPr lang="en-US" sz="3600" dirty="0"/>
          </a:p>
        </p:txBody>
      </p:sp>
      <p:sp>
        <p:nvSpPr>
          <p:cNvPr id="3" name="Content Placeholder 2">
            <a:extLst>
              <a:ext uri="{FF2B5EF4-FFF2-40B4-BE49-F238E27FC236}">
                <a16:creationId xmlns:a16="http://schemas.microsoft.com/office/drawing/2014/main" id="{2B294604-4E4D-4C83-BB4D-DB0B65B7D7A0}"/>
              </a:ext>
            </a:extLst>
          </p:cNvPr>
          <p:cNvSpPr>
            <a:spLocks noGrp="1"/>
          </p:cNvSpPr>
          <p:nvPr>
            <p:ph idx="1"/>
          </p:nvPr>
        </p:nvSpPr>
        <p:spPr/>
        <p:txBody>
          <a:bodyPr>
            <a:normAutofit lnSpcReduction="10000"/>
          </a:bodyPr>
          <a:lstStyle/>
          <a:p>
            <a:r>
              <a:rPr lang="en-US" sz="2400" b="1" dirty="0"/>
              <a:t>Visit early and often! </a:t>
            </a:r>
          </a:p>
          <a:p>
            <a:r>
              <a:rPr lang="en-US" sz="2400" b="1" dirty="0"/>
              <a:t>Gather data from EMR BEFORE admission if possible</a:t>
            </a:r>
          </a:p>
          <a:p>
            <a:r>
              <a:rPr lang="en-US" sz="2400" b="1" dirty="0"/>
              <a:t>Contact POAHC on first visit</a:t>
            </a:r>
            <a:endParaRPr lang="en-US" sz="2400" dirty="0"/>
          </a:p>
          <a:p>
            <a:r>
              <a:rPr lang="en-US" sz="2400" b="1" dirty="0"/>
              <a:t>Review all medications for indication and possible Deprescribing</a:t>
            </a:r>
          </a:p>
          <a:p>
            <a:r>
              <a:rPr lang="en-US" sz="2400" b="1" dirty="0"/>
              <a:t>Manage anticoagulants proactively</a:t>
            </a:r>
            <a:r>
              <a:rPr lang="en-US" sz="2400" dirty="0"/>
              <a:t>; </a:t>
            </a:r>
            <a:r>
              <a:rPr lang="en-US" sz="2400" b="1" dirty="0"/>
              <a:t>frequent INR </a:t>
            </a:r>
            <a:r>
              <a:rPr lang="en-US" sz="2400" dirty="0"/>
              <a:t>to stability</a:t>
            </a:r>
          </a:p>
          <a:p>
            <a:r>
              <a:rPr lang="en-US" sz="2400" b="1" dirty="0"/>
              <a:t>Monitor Antibiotic </a:t>
            </a:r>
            <a:r>
              <a:rPr lang="en-US" sz="2400" dirty="0"/>
              <a:t>interactions with warfarin</a:t>
            </a:r>
          </a:p>
          <a:p>
            <a:r>
              <a:rPr lang="en-US" sz="2400" b="1" dirty="0"/>
              <a:t>Select rational target BP for PA older adults</a:t>
            </a:r>
            <a:r>
              <a:rPr lang="en-US" sz="2400" dirty="0"/>
              <a:t>  (BP in hospital rarely done standing;  orthostatic hypotension and labile BP common in SNF; look at RANGE of BP rather than isolated reading.  BP drugs often can/should be reduced early in SNF stay if hypotension occurring).</a:t>
            </a:r>
          </a:p>
          <a:p>
            <a:pPr marL="0" indent="0">
              <a:buNone/>
            </a:pPr>
            <a:endParaRPr lang="en-US" sz="2400" dirty="0"/>
          </a:p>
        </p:txBody>
      </p:sp>
    </p:spTree>
    <p:extLst>
      <p:ext uri="{BB962C8B-B14F-4D97-AF65-F5344CB8AC3E}">
        <p14:creationId xmlns:p14="http://schemas.microsoft.com/office/powerpoint/2010/main" val="18055024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Strategy 4:   Practice Clinical Excellence in Geriatric Care in PA/LTC</a:t>
            </a:r>
            <a:endParaRPr lang="en-US" sz="2800" dirty="0"/>
          </a:p>
        </p:txBody>
      </p:sp>
      <p:sp>
        <p:nvSpPr>
          <p:cNvPr id="3" name="Content Placeholder 2"/>
          <p:cNvSpPr>
            <a:spLocks noGrp="1"/>
          </p:cNvSpPr>
          <p:nvPr>
            <p:ph idx="1"/>
          </p:nvPr>
        </p:nvSpPr>
        <p:spPr/>
        <p:txBody>
          <a:bodyPr>
            <a:normAutofit fontScale="92500" lnSpcReduction="20000"/>
          </a:bodyPr>
          <a:lstStyle/>
          <a:p>
            <a:r>
              <a:rPr lang="en-US" sz="2400" b="1" dirty="0"/>
              <a:t>Follow weight! Use EMR to find prior baseline weight</a:t>
            </a:r>
            <a:r>
              <a:rPr lang="en-US" sz="2400" dirty="0"/>
              <a:t>;  follow weight in CHF and in CVA patient with poor intake   </a:t>
            </a:r>
          </a:p>
          <a:p>
            <a:r>
              <a:rPr lang="en-US" sz="2400" b="1" dirty="0"/>
              <a:t>Beware hyperkalemia in CKD with ACEI, and/or spironolactone</a:t>
            </a:r>
          </a:p>
          <a:p>
            <a:r>
              <a:rPr lang="en-US" sz="2400" b="1" dirty="0"/>
              <a:t>Screen for frailty;</a:t>
            </a:r>
            <a:r>
              <a:rPr lang="en-US" sz="2400" dirty="0"/>
              <a:t>  </a:t>
            </a:r>
            <a:r>
              <a:rPr lang="en-US" sz="2400" b="1" dirty="0"/>
              <a:t>treat vitamin D and protein deficiency; consider checking </a:t>
            </a:r>
            <a:r>
              <a:rPr lang="en-US" sz="2400" b="1" dirty="0" err="1"/>
              <a:t>Vit</a:t>
            </a:r>
            <a:r>
              <a:rPr lang="en-US" sz="2400" b="1" dirty="0"/>
              <a:t> D level/B12/TSH if not recent</a:t>
            </a:r>
          </a:p>
          <a:p>
            <a:r>
              <a:rPr lang="en-US" sz="2400" b="1" dirty="0"/>
              <a:t>Eliminate unnecessary PPI prescribing (C diff risk)</a:t>
            </a:r>
          </a:p>
          <a:p>
            <a:r>
              <a:rPr lang="en-US" sz="2400" b="1" dirty="0"/>
              <a:t>Test for C diff if diarrhea</a:t>
            </a:r>
            <a:r>
              <a:rPr lang="en-US" sz="2400" dirty="0"/>
              <a:t>;  Good Handwashing/Isolation/</a:t>
            </a:r>
            <a:r>
              <a:rPr lang="en-US" sz="2400" dirty="0" err="1"/>
              <a:t>Inf</a:t>
            </a:r>
            <a:r>
              <a:rPr lang="en-US" sz="2400" dirty="0"/>
              <a:t> Control </a:t>
            </a:r>
          </a:p>
          <a:p>
            <a:r>
              <a:rPr lang="en-US" sz="2400" b="1" dirty="0"/>
              <a:t>Monitor other labs as appropriate </a:t>
            </a:r>
            <a:r>
              <a:rPr lang="en-US" sz="2400" dirty="0"/>
              <a:t>(e.g., CBC if on heparin)</a:t>
            </a:r>
          </a:p>
          <a:p>
            <a:r>
              <a:rPr lang="en-US" sz="2400" dirty="0"/>
              <a:t>Make rehab the priority, but </a:t>
            </a:r>
            <a:r>
              <a:rPr lang="en-US" sz="2400" b="1" dirty="0"/>
              <a:t>expect functional decline before functional improvement (1</a:t>
            </a:r>
            <a:r>
              <a:rPr lang="en-US" sz="2400" b="1" baseline="30000" dirty="0"/>
              <a:t>st</a:t>
            </a:r>
            <a:r>
              <a:rPr lang="en-US" sz="2400" b="1" dirty="0"/>
              <a:t> week)</a:t>
            </a:r>
          </a:p>
          <a:p>
            <a:r>
              <a:rPr lang="en-US" sz="2400" b="1" dirty="0"/>
              <a:t>Balance need for opioids with avoidance of side effects</a:t>
            </a:r>
          </a:p>
          <a:p>
            <a:r>
              <a:rPr lang="en-US" sz="2400" b="1" dirty="0"/>
              <a:t>Begin discharge planning early, </a:t>
            </a:r>
            <a:r>
              <a:rPr lang="en-US" sz="2400" dirty="0"/>
              <a:t>with interdisciplinary team and family involvement</a:t>
            </a:r>
            <a:endParaRPr lang="en-US" sz="2400" b="1" dirty="0"/>
          </a:p>
          <a:p>
            <a:endParaRPr lang="en-US" sz="2400" dirty="0"/>
          </a:p>
        </p:txBody>
      </p:sp>
    </p:spTree>
    <p:extLst>
      <p:ext uri="{BB962C8B-B14F-4D97-AF65-F5344CB8AC3E}">
        <p14:creationId xmlns:p14="http://schemas.microsoft.com/office/powerpoint/2010/main" val="63559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Strategy 4:  Excellence in Clinical Care in SNF</a:t>
            </a:r>
            <a:r>
              <a:rPr lang="en-US" sz="3200" dirty="0"/>
              <a:t/>
            </a:r>
            <a:br>
              <a:rPr lang="en-US" sz="3200" dirty="0"/>
            </a:br>
            <a:r>
              <a:rPr lang="en-US" sz="3200" dirty="0"/>
              <a:t>Avoid/Recognize and Treat Hyponatremia</a:t>
            </a:r>
          </a:p>
        </p:txBody>
      </p:sp>
      <p:sp>
        <p:nvSpPr>
          <p:cNvPr id="3" name="Content Placeholder 2"/>
          <p:cNvSpPr>
            <a:spLocks noGrp="1"/>
          </p:cNvSpPr>
          <p:nvPr>
            <p:ph idx="1"/>
          </p:nvPr>
        </p:nvSpPr>
        <p:spPr/>
        <p:txBody>
          <a:bodyPr>
            <a:normAutofit fontScale="92500" lnSpcReduction="10000"/>
          </a:bodyPr>
          <a:lstStyle/>
          <a:p>
            <a:pPr marL="0" indent="0">
              <a:buNone/>
            </a:pPr>
            <a:r>
              <a:rPr lang="en-US" sz="2400" b="1" dirty="0"/>
              <a:t>Some Common Potential Causes of Hyponatremia in SNF –</a:t>
            </a:r>
          </a:p>
          <a:p>
            <a:pPr marL="0" indent="0">
              <a:buNone/>
            </a:pPr>
            <a:r>
              <a:rPr lang="en-US" sz="2400" b="1" dirty="0"/>
              <a:t>      “The Ubiquitous </a:t>
            </a:r>
            <a:r>
              <a:rPr lang="en-US" sz="2400" b="1" dirty="0" err="1"/>
              <a:t>Hyponatremigenic</a:t>
            </a:r>
            <a:r>
              <a:rPr lang="en-US" sz="2400" b="1" dirty="0"/>
              <a:t> Soup of PA/LTC”</a:t>
            </a:r>
          </a:p>
          <a:p>
            <a:r>
              <a:rPr lang="en-US" sz="2400" dirty="0"/>
              <a:t>Tendency of older adults to SIADH</a:t>
            </a:r>
          </a:p>
          <a:p>
            <a:r>
              <a:rPr lang="en-US" sz="2400" dirty="0"/>
              <a:t>Opioids</a:t>
            </a:r>
          </a:p>
          <a:p>
            <a:r>
              <a:rPr lang="en-US" sz="2400" dirty="0"/>
              <a:t>SSRIs</a:t>
            </a:r>
          </a:p>
          <a:p>
            <a:r>
              <a:rPr lang="en-US" sz="2400" dirty="0"/>
              <a:t>Thiazide diuretics</a:t>
            </a:r>
          </a:p>
          <a:p>
            <a:r>
              <a:rPr lang="en-US" sz="2400" dirty="0"/>
              <a:t>Older oral </a:t>
            </a:r>
            <a:r>
              <a:rPr lang="en-US" sz="2400" dirty="0" err="1"/>
              <a:t>hypoglycemics</a:t>
            </a:r>
            <a:endParaRPr lang="en-US" sz="2400" dirty="0"/>
          </a:p>
          <a:p>
            <a:r>
              <a:rPr lang="en-US" sz="2400" dirty="0"/>
              <a:t>Dehydration or fluid overload</a:t>
            </a:r>
          </a:p>
          <a:p>
            <a:r>
              <a:rPr lang="en-US" sz="2400" dirty="0"/>
              <a:t>Nausea</a:t>
            </a:r>
          </a:p>
          <a:p>
            <a:r>
              <a:rPr lang="en-US" sz="2400" dirty="0"/>
              <a:t>Infrequent lab monitoring</a:t>
            </a:r>
          </a:p>
          <a:p>
            <a:r>
              <a:rPr lang="en-US" sz="2400" dirty="0"/>
              <a:t>Low index of suspicion</a:t>
            </a:r>
          </a:p>
          <a:p>
            <a:pPr marL="0" indent="0">
              <a:buNone/>
            </a:pPr>
            <a:r>
              <a:rPr lang="en-US" sz="2400" dirty="0"/>
              <a:t>  </a:t>
            </a:r>
          </a:p>
        </p:txBody>
      </p:sp>
    </p:spTree>
    <p:extLst>
      <p:ext uri="{BB962C8B-B14F-4D97-AF65-F5344CB8AC3E}">
        <p14:creationId xmlns:p14="http://schemas.microsoft.com/office/powerpoint/2010/main" val="39962498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F184D-FAF7-4376-8BC6-37821CD71614}"/>
              </a:ext>
            </a:extLst>
          </p:cNvPr>
          <p:cNvSpPr>
            <a:spLocks noGrp="1"/>
          </p:cNvSpPr>
          <p:nvPr>
            <p:ph type="title"/>
          </p:nvPr>
        </p:nvSpPr>
        <p:spPr/>
        <p:txBody>
          <a:bodyPr>
            <a:normAutofit fontScale="90000"/>
          </a:bodyPr>
          <a:lstStyle/>
          <a:p>
            <a:r>
              <a:rPr lang="en-US" sz="3600" dirty="0"/>
              <a:t>STRATEGY 4:  Retrospective Analysis of Hospitalizations for </a:t>
            </a:r>
            <a:r>
              <a:rPr lang="en-US" sz="3600" dirty="0" err="1"/>
              <a:t>Avoidability</a:t>
            </a:r>
            <a:r>
              <a:rPr lang="en-US" sz="3600" dirty="0"/>
              <a:t>  </a:t>
            </a:r>
          </a:p>
        </p:txBody>
      </p:sp>
      <p:sp>
        <p:nvSpPr>
          <p:cNvPr id="3" name="Content Placeholder 2">
            <a:extLst>
              <a:ext uri="{FF2B5EF4-FFF2-40B4-BE49-F238E27FC236}">
                <a16:creationId xmlns:a16="http://schemas.microsoft.com/office/drawing/2014/main" id="{4DD321B6-2985-44FD-BFC1-0812C6C3B009}"/>
              </a:ext>
            </a:extLst>
          </p:cNvPr>
          <p:cNvSpPr>
            <a:spLocks noGrp="1"/>
          </p:cNvSpPr>
          <p:nvPr>
            <p:ph idx="1"/>
          </p:nvPr>
        </p:nvSpPr>
        <p:spPr/>
        <p:txBody>
          <a:bodyPr/>
          <a:lstStyle/>
          <a:p>
            <a:pPr marL="0" indent="0" algn="ctr">
              <a:buNone/>
            </a:pPr>
            <a:endParaRPr lang="en-US" dirty="0"/>
          </a:p>
          <a:p>
            <a:pPr marL="0" indent="0" algn="ctr">
              <a:buNone/>
            </a:pPr>
            <a:r>
              <a:rPr lang="en-US" dirty="0"/>
              <a:t>CASES </a:t>
            </a:r>
          </a:p>
          <a:p>
            <a:pPr marL="0" indent="0" algn="ctr">
              <a:buNone/>
            </a:pPr>
            <a:r>
              <a:rPr lang="en-US" dirty="0"/>
              <a:t>Small Group Analysis:</a:t>
            </a:r>
          </a:p>
          <a:p>
            <a:pPr marL="0" indent="0" algn="ctr">
              <a:buNone/>
            </a:pPr>
            <a:r>
              <a:rPr lang="en-US" dirty="0"/>
              <a:t>Was this Hospitalization Preventable?</a:t>
            </a:r>
          </a:p>
        </p:txBody>
      </p:sp>
    </p:spTree>
    <p:extLst>
      <p:ext uri="{BB962C8B-B14F-4D97-AF65-F5344CB8AC3E}">
        <p14:creationId xmlns:p14="http://schemas.microsoft.com/office/powerpoint/2010/main" val="13632039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ED8D6-4EB3-4F79-87E6-348C4BED2CC8}"/>
              </a:ext>
            </a:extLst>
          </p:cNvPr>
          <p:cNvSpPr>
            <a:spLocks noGrp="1"/>
          </p:cNvSpPr>
          <p:nvPr>
            <p:ph type="title"/>
          </p:nvPr>
        </p:nvSpPr>
        <p:spPr/>
        <p:txBody>
          <a:bodyPr>
            <a:normAutofit/>
          </a:bodyPr>
          <a:lstStyle/>
          <a:p>
            <a:r>
              <a:rPr lang="en-US" sz="3600" dirty="0"/>
              <a:t>CASE 1 – Worsening AKI in CHF</a:t>
            </a:r>
          </a:p>
        </p:txBody>
      </p:sp>
      <p:sp>
        <p:nvSpPr>
          <p:cNvPr id="3" name="Content Placeholder 2">
            <a:extLst>
              <a:ext uri="{FF2B5EF4-FFF2-40B4-BE49-F238E27FC236}">
                <a16:creationId xmlns:a16="http://schemas.microsoft.com/office/drawing/2014/main" id="{462B05E9-31B2-405C-937C-078BAD57E4B3}"/>
              </a:ext>
            </a:extLst>
          </p:cNvPr>
          <p:cNvSpPr>
            <a:spLocks noGrp="1"/>
          </p:cNvSpPr>
          <p:nvPr>
            <p:ph idx="1"/>
          </p:nvPr>
        </p:nvSpPr>
        <p:spPr/>
        <p:txBody>
          <a:bodyPr>
            <a:noAutofit/>
          </a:bodyPr>
          <a:lstStyle/>
          <a:p>
            <a:pPr marL="0" indent="0">
              <a:buNone/>
            </a:pPr>
            <a:endParaRPr lang="en-US" sz="1400" dirty="0"/>
          </a:p>
        </p:txBody>
      </p:sp>
    </p:spTree>
    <p:extLst>
      <p:ext uri="{BB962C8B-B14F-4D97-AF65-F5344CB8AC3E}">
        <p14:creationId xmlns:p14="http://schemas.microsoft.com/office/powerpoint/2010/main" val="3064460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AE300-E691-43BD-85D0-63814016B30B}"/>
              </a:ext>
            </a:extLst>
          </p:cNvPr>
          <p:cNvSpPr>
            <a:spLocks noGrp="1"/>
          </p:cNvSpPr>
          <p:nvPr>
            <p:ph type="title"/>
          </p:nvPr>
        </p:nvSpPr>
        <p:spPr/>
        <p:txBody>
          <a:bodyPr>
            <a:normAutofit/>
          </a:bodyPr>
          <a:lstStyle/>
          <a:p>
            <a:r>
              <a:rPr lang="en-US" sz="3200" dirty="0"/>
              <a:t>Is a Rehospitalization a Potentially Preventable Hospitalization (PPH)? </a:t>
            </a:r>
          </a:p>
        </p:txBody>
      </p:sp>
      <p:sp>
        <p:nvSpPr>
          <p:cNvPr id="3" name="Content Placeholder 2">
            <a:extLst>
              <a:ext uri="{FF2B5EF4-FFF2-40B4-BE49-F238E27FC236}">
                <a16:creationId xmlns:a16="http://schemas.microsoft.com/office/drawing/2014/main" id="{753E387E-A1FA-4E15-9DA6-892989B0E56B}"/>
              </a:ext>
            </a:extLst>
          </p:cNvPr>
          <p:cNvSpPr>
            <a:spLocks noGrp="1"/>
          </p:cNvSpPr>
          <p:nvPr>
            <p:ph idx="1"/>
          </p:nvPr>
        </p:nvSpPr>
        <p:spPr/>
        <p:txBody>
          <a:bodyPr>
            <a:normAutofit/>
          </a:bodyPr>
          <a:lstStyle/>
          <a:p>
            <a:pPr marL="0" indent="0">
              <a:buNone/>
            </a:pPr>
            <a:r>
              <a:rPr lang="en-US" sz="2800" b="1" dirty="0"/>
              <a:t>PPH:</a:t>
            </a:r>
          </a:p>
          <a:p>
            <a:pPr>
              <a:buFont typeface="Wingdings" panose="05000000000000000000" pitchFamily="2" charset="2"/>
              <a:buChar char="Ø"/>
            </a:pPr>
            <a:r>
              <a:rPr lang="en-US" sz="2800" dirty="0"/>
              <a:t>Pneumonia</a:t>
            </a:r>
          </a:p>
          <a:p>
            <a:pPr>
              <a:buFont typeface="Wingdings" panose="05000000000000000000" pitchFamily="2" charset="2"/>
              <a:buChar char="Ø"/>
            </a:pPr>
            <a:r>
              <a:rPr lang="en-US" sz="2800" dirty="0"/>
              <a:t>CHF</a:t>
            </a:r>
          </a:p>
          <a:p>
            <a:pPr>
              <a:buFont typeface="Wingdings" panose="05000000000000000000" pitchFamily="2" charset="2"/>
              <a:buChar char="Ø"/>
            </a:pPr>
            <a:r>
              <a:rPr lang="en-US" sz="2800" dirty="0"/>
              <a:t>UTI</a:t>
            </a:r>
          </a:p>
          <a:p>
            <a:pPr>
              <a:buFont typeface="Wingdings" panose="05000000000000000000" pitchFamily="2" charset="2"/>
              <a:buChar char="Ø"/>
            </a:pPr>
            <a:r>
              <a:rPr lang="en-US" sz="2800" dirty="0"/>
              <a:t>COPD or asthma</a:t>
            </a:r>
          </a:p>
          <a:p>
            <a:pPr>
              <a:buFont typeface="Wingdings" panose="05000000000000000000" pitchFamily="2" charset="2"/>
              <a:buChar char="Ø"/>
            </a:pPr>
            <a:r>
              <a:rPr lang="en-US" sz="2800" dirty="0"/>
              <a:t>Dehydration</a:t>
            </a:r>
          </a:p>
          <a:p>
            <a:pPr>
              <a:buFont typeface="Wingdings" panose="05000000000000000000" pitchFamily="2" charset="2"/>
              <a:buChar char="Ø"/>
            </a:pPr>
            <a:r>
              <a:rPr lang="en-US" sz="2800" dirty="0"/>
              <a:t>Infected pressure ulcers</a:t>
            </a:r>
          </a:p>
          <a:p>
            <a:pPr>
              <a:buFont typeface="Wingdings" panose="05000000000000000000" pitchFamily="2" charset="2"/>
              <a:buChar char="Ø"/>
            </a:pPr>
            <a:r>
              <a:rPr lang="en-US" sz="2800" dirty="0"/>
              <a:t>Cellulitis</a:t>
            </a:r>
          </a:p>
        </p:txBody>
      </p:sp>
    </p:spTree>
    <p:extLst>
      <p:ext uri="{BB962C8B-B14F-4D97-AF65-F5344CB8AC3E}">
        <p14:creationId xmlns:p14="http://schemas.microsoft.com/office/powerpoint/2010/main" val="6817622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25846-29E3-4BDF-8061-C45620C7A86B}"/>
              </a:ext>
            </a:extLst>
          </p:cNvPr>
          <p:cNvSpPr>
            <a:spLocks noGrp="1"/>
          </p:cNvSpPr>
          <p:nvPr>
            <p:ph type="title"/>
          </p:nvPr>
        </p:nvSpPr>
        <p:spPr/>
        <p:txBody>
          <a:bodyPr>
            <a:normAutofit/>
          </a:bodyPr>
          <a:lstStyle/>
          <a:p>
            <a:r>
              <a:rPr lang="en-US" sz="3600" dirty="0"/>
              <a:t>CASE 2 – Worsening CHF</a:t>
            </a:r>
          </a:p>
        </p:txBody>
      </p:sp>
      <p:sp>
        <p:nvSpPr>
          <p:cNvPr id="3" name="Content Placeholder 2">
            <a:extLst>
              <a:ext uri="{FF2B5EF4-FFF2-40B4-BE49-F238E27FC236}">
                <a16:creationId xmlns:a16="http://schemas.microsoft.com/office/drawing/2014/main" id="{076D007E-30F8-4C83-8B34-BDCB5D131082}"/>
              </a:ext>
            </a:extLst>
          </p:cNvPr>
          <p:cNvSpPr>
            <a:spLocks noGrp="1"/>
          </p:cNvSpPr>
          <p:nvPr>
            <p:ph idx="1"/>
          </p:nvPr>
        </p:nvSpPr>
        <p:spPr/>
        <p:txBody>
          <a:bodyPr>
            <a:noAutofit/>
          </a:bodyPr>
          <a:lstStyle/>
          <a:p>
            <a:pPr marL="0" indent="0">
              <a:buNone/>
            </a:pPr>
            <a:endParaRPr lang="en-US" sz="2000" dirty="0"/>
          </a:p>
        </p:txBody>
      </p:sp>
    </p:spTree>
    <p:extLst>
      <p:ext uri="{BB962C8B-B14F-4D97-AF65-F5344CB8AC3E}">
        <p14:creationId xmlns:p14="http://schemas.microsoft.com/office/powerpoint/2010/main" val="121257737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457E-DBE7-45EA-AF73-1DC907722F20}"/>
              </a:ext>
            </a:extLst>
          </p:cNvPr>
          <p:cNvSpPr>
            <a:spLocks noGrp="1"/>
          </p:cNvSpPr>
          <p:nvPr>
            <p:ph type="title"/>
          </p:nvPr>
        </p:nvSpPr>
        <p:spPr/>
        <p:txBody>
          <a:bodyPr>
            <a:normAutofit/>
          </a:bodyPr>
          <a:lstStyle/>
          <a:p>
            <a:r>
              <a:rPr lang="en-US" sz="3600" dirty="0"/>
              <a:t>CASE 3 – Hyperkalemia in CKD</a:t>
            </a:r>
          </a:p>
        </p:txBody>
      </p:sp>
      <p:sp>
        <p:nvSpPr>
          <p:cNvPr id="3" name="Content Placeholder 2">
            <a:extLst>
              <a:ext uri="{FF2B5EF4-FFF2-40B4-BE49-F238E27FC236}">
                <a16:creationId xmlns:a16="http://schemas.microsoft.com/office/drawing/2014/main" id="{46FC7ECA-69C1-4917-9852-57834976AC1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823335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D30FB-31E8-48C0-B0CC-7F1C9DAA5EC4}"/>
              </a:ext>
            </a:extLst>
          </p:cNvPr>
          <p:cNvSpPr>
            <a:spLocks noGrp="1"/>
          </p:cNvSpPr>
          <p:nvPr>
            <p:ph type="title"/>
          </p:nvPr>
        </p:nvSpPr>
        <p:spPr/>
        <p:txBody>
          <a:bodyPr>
            <a:normAutofit/>
          </a:bodyPr>
          <a:lstStyle/>
          <a:p>
            <a:r>
              <a:rPr lang="en-US" sz="3600" dirty="0"/>
              <a:t>CASE 4 – Recurrent CDI</a:t>
            </a:r>
          </a:p>
        </p:txBody>
      </p:sp>
      <p:sp>
        <p:nvSpPr>
          <p:cNvPr id="3" name="Content Placeholder 2">
            <a:extLst>
              <a:ext uri="{FF2B5EF4-FFF2-40B4-BE49-F238E27FC236}">
                <a16:creationId xmlns:a16="http://schemas.microsoft.com/office/drawing/2014/main" id="{BD7C0F43-505D-41F9-8FBF-F1AF02B87B6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814242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CASE 5 – Dehydration</a:t>
            </a:r>
          </a:p>
        </p:txBody>
      </p:sp>
      <p:sp>
        <p:nvSpPr>
          <p:cNvPr id="3" name="Content Placeholder 2"/>
          <p:cNvSpPr>
            <a:spLocks noGrp="1"/>
          </p:cNvSpPr>
          <p:nvPr>
            <p:ph idx="1"/>
          </p:nvPr>
        </p:nvSpPr>
        <p:spPr/>
        <p:txBody>
          <a:bodyPr>
            <a:normAutofit/>
          </a:bodyPr>
          <a:lstStyle/>
          <a:p>
            <a:pPr marL="0" indent="0">
              <a:buNone/>
            </a:pPr>
            <a:r>
              <a:rPr lang="en-US" sz="2400" dirty="0"/>
              <a:t>A 90 </a:t>
            </a:r>
            <a:r>
              <a:rPr lang="en-US" sz="2400" dirty="0" err="1"/>
              <a:t>y.o</a:t>
            </a:r>
            <a:r>
              <a:rPr lang="en-US" sz="2400" dirty="0"/>
              <a:t>. patient is discharged to the SNF after a 5-day hospitalization for a fall and small ICH.  The PCP visits the patient on day 4.  </a:t>
            </a:r>
          </a:p>
          <a:p>
            <a:pPr marL="0" indent="0">
              <a:buNone/>
            </a:pPr>
            <a:endParaRPr lang="en-US" sz="2400" dirty="0"/>
          </a:p>
          <a:p>
            <a:pPr marL="0" indent="0">
              <a:buNone/>
            </a:pPr>
            <a:r>
              <a:rPr lang="en-US" sz="2400" dirty="0"/>
              <a:t>Labs done on SNF day 5:  Na 148  (up from 137 at transfer) and BUN/Cr 54/1.5 (up from 21/0.9).  No intervention is ordered.  </a:t>
            </a:r>
          </a:p>
          <a:p>
            <a:pPr marL="0" indent="0">
              <a:buNone/>
            </a:pPr>
            <a:endParaRPr lang="en-US" sz="2400" dirty="0"/>
          </a:p>
          <a:p>
            <a:pPr marL="0" indent="0">
              <a:buNone/>
            </a:pPr>
            <a:r>
              <a:rPr lang="en-US" sz="2400" dirty="0"/>
              <a:t>On day 6 the patient is more lethargic and unable to follow simple commands, resulting in hospitalization with Na 164, BUN/Cr 77/1.9 and a UTI.  </a:t>
            </a:r>
          </a:p>
          <a:p>
            <a:pPr marL="0" indent="0">
              <a:buNone/>
            </a:pPr>
            <a:r>
              <a:rPr lang="en-US" sz="2400" b="1" i="1" dirty="0"/>
              <a:t>Was this </a:t>
            </a:r>
            <a:r>
              <a:rPr lang="en-US" sz="2400" b="1" i="1" dirty="0" err="1"/>
              <a:t>rehospitalization</a:t>
            </a:r>
            <a:r>
              <a:rPr lang="en-US" sz="2400" b="1" i="1" dirty="0"/>
              <a:t> preventable?</a:t>
            </a:r>
          </a:p>
        </p:txBody>
      </p:sp>
    </p:spTree>
    <p:extLst>
      <p:ext uri="{BB962C8B-B14F-4D97-AF65-F5344CB8AC3E}">
        <p14:creationId xmlns:p14="http://schemas.microsoft.com/office/powerpoint/2010/main" val="3897743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CASE 6 - Dehydration</a:t>
            </a:r>
          </a:p>
        </p:txBody>
      </p:sp>
      <p:sp>
        <p:nvSpPr>
          <p:cNvPr id="3" name="Content Placeholder 2"/>
          <p:cNvSpPr>
            <a:spLocks noGrp="1"/>
          </p:cNvSpPr>
          <p:nvPr>
            <p:ph idx="1"/>
          </p:nvPr>
        </p:nvSpPr>
        <p:spPr/>
        <p:txBody>
          <a:bodyPr>
            <a:normAutofit fontScale="92500" lnSpcReduction="20000"/>
          </a:bodyPr>
          <a:lstStyle/>
          <a:p>
            <a:pPr marL="0" indent="0">
              <a:buNone/>
            </a:pPr>
            <a:r>
              <a:rPr lang="en-US" sz="2400" dirty="0"/>
              <a:t>An 87 year old man is transferred to the SNF 1 week after a AAA repair.  Among his many meds are </a:t>
            </a:r>
            <a:r>
              <a:rPr lang="en-US" sz="2400" dirty="0" err="1"/>
              <a:t>chlorthalidone</a:t>
            </a:r>
            <a:r>
              <a:rPr lang="en-US" sz="2400" dirty="0"/>
              <a:t> which he takes for HTN, and furosemide for CHF.  SNF MD does admission exam on day 2 at SNF.  BUN/</a:t>
            </a:r>
            <a:r>
              <a:rPr lang="en-US" sz="2400" dirty="0" err="1"/>
              <a:t>creat</a:t>
            </a:r>
            <a:r>
              <a:rPr lang="en-US" sz="2400" dirty="0"/>
              <a:t> 25/1.1.</a:t>
            </a:r>
          </a:p>
          <a:p>
            <a:pPr marL="0" indent="0">
              <a:buNone/>
            </a:pPr>
            <a:endParaRPr lang="en-US" sz="2400" dirty="0"/>
          </a:p>
          <a:p>
            <a:pPr marL="0" indent="0">
              <a:buNone/>
            </a:pPr>
            <a:r>
              <a:rPr lang="en-US" sz="2400" dirty="0"/>
              <a:t>Patient has poor appetite on day 5.  He is down 3 </a:t>
            </a:r>
            <a:r>
              <a:rPr lang="en-US" sz="2400" dirty="0" err="1"/>
              <a:t>lbs</a:t>
            </a:r>
            <a:r>
              <a:rPr lang="en-US" sz="2400" dirty="0"/>
              <a:t> from last hospital weight.  BUN/</a:t>
            </a:r>
            <a:r>
              <a:rPr lang="en-US" sz="2400" dirty="0" err="1"/>
              <a:t>creat</a:t>
            </a:r>
            <a:r>
              <a:rPr lang="en-US" sz="2400" dirty="0"/>
              <a:t> 33/1.4.  On day 6 BUN/</a:t>
            </a:r>
            <a:r>
              <a:rPr lang="en-US" sz="2400" dirty="0" err="1"/>
              <a:t>creat</a:t>
            </a:r>
            <a:r>
              <a:rPr lang="en-US" sz="2400" dirty="0"/>
              <a:t> 41/1.7.  On day 7 MD “notes” elevated BUN/</a:t>
            </a:r>
            <a:r>
              <a:rPr lang="en-US" sz="2400" dirty="0" err="1"/>
              <a:t>creat</a:t>
            </a:r>
            <a:r>
              <a:rPr lang="en-US" sz="2400" dirty="0"/>
              <a:t>.  No change in treatment orders.</a:t>
            </a:r>
          </a:p>
          <a:p>
            <a:pPr marL="0" indent="0">
              <a:buNone/>
            </a:pPr>
            <a:endParaRPr lang="en-US" sz="2400" dirty="0"/>
          </a:p>
          <a:p>
            <a:pPr marL="0" indent="0">
              <a:buNone/>
            </a:pPr>
            <a:r>
              <a:rPr lang="en-US" sz="2400" dirty="0"/>
              <a:t>On Day 8 BUN/</a:t>
            </a:r>
            <a:r>
              <a:rPr lang="en-US" sz="2400" dirty="0" err="1"/>
              <a:t>creat</a:t>
            </a:r>
            <a:r>
              <a:rPr lang="en-US" sz="2400" dirty="0"/>
              <a:t> 49/2.2.  Weight is down 8 </a:t>
            </a:r>
            <a:r>
              <a:rPr lang="en-US" sz="2400" dirty="0" err="1"/>
              <a:t>lbs</a:t>
            </a:r>
            <a:r>
              <a:rPr lang="en-US" sz="2400" dirty="0"/>
              <a:t> from last hospital weight.  MD orders Lasix to be held.  Later that day patient is readmitted with grogginess and dysarthria, which resolves completely overnight after IV hydration in the hospital.</a:t>
            </a:r>
          </a:p>
          <a:p>
            <a:pPr marL="0" indent="0">
              <a:buNone/>
            </a:pPr>
            <a:endParaRPr lang="en-US" sz="2400" b="1" i="1" dirty="0"/>
          </a:p>
          <a:p>
            <a:pPr marL="0" indent="0">
              <a:buNone/>
            </a:pPr>
            <a:r>
              <a:rPr lang="en-US" sz="2400" b="1" i="1" dirty="0"/>
              <a:t>Was this </a:t>
            </a:r>
            <a:r>
              <a:rPr lang="en-US" sz="2400" b="1" i="1" dirty="0" err="1"/>
              <a:t>rehospitalization</a:t>
            </a:r>
            <a:r>
              <a:rPr lang="en-US" sz="2400" b="1" i="1" dirty="0"/>
              <a:t> preventable?</a:t>
            </a:r>
            <a:r>
              <a:rPr lang="en-US" sz="2400" dirty="0"/>
              <a:t>  </a:t>
            </a:r>
          </a:p>
        </p:txBody>
      </p:sp>
    </p:spTree>
    <p:extLst>
      <p:ext uri="{BB962C8B-B14F-4D97-AF65-F5344CB8AC3E}">
        <p14:creationId xmlns:p14="http://schemas.microsoft.com/office/powerpoint/2010/main" val="3411754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9B76D-CDEB-4020-8A8E-8FC27EDFCC15}"/>
              </a:ext>
            </a:extLst>
          </p:cNvPr>
          <p:cNvSpPr>
            <a:spLocks noGrp="1"/>
          </p:cNvSpPr>
          <p:nvPr>
            <p:ph type="title"/>
          </p:nvPr>
        </p:nvSpPr>
        <p:spPr/>
        <p:txBody>
          <a:bodyPr>
            <a:normAutofit fontScale="90000"/>
          </a:bodyPr>
          <a:lstStyle/>
          <a:p>
            <a:r>
              <a:rPr lang="en-US" sz="3600" dirty="0"/>
              <a:t>Strategy 4:  Clinical Excellence in PA/LTC Geriatric Care – SOME UPDATES</a:t>
            </a:r>
          </a:p>
        </p:txBody>
      </p:sp>
      <p:sp>
        <p:nvSpPr>
          <p:cNvPr id="3" name="Content Placeholder 2">
            <a:extLst>
              <a:ext uri="{FF2B5EF4-FFF2-40B4-BE49-F238E27FC236}">
                <a16:creationId xmlns:a16="http://schemas.microsoft.com/office/drawing/2014/main" id="{52FDD0E5-4189-4A20-B2FD-5F3BF0C85172}"/>
              </a:ext>
            </a:extLst>
          </p:cNvPr>
          <p:cNvSpPr>
            <a:spLocks noGrp="1"/>
          </p:cNvSpPr>
          <p:nvPr>
            <p:ph idx="1"/>
          </p:nvPr>
        </p:nvSpPr>
        <p:spPr/>
        <p:txBody>
          <a:bodyPr>
            <a:normAutofit/>
          </a:bodyPr>
          <a:lstStyle/>
          <a:p>
            <a:endParaRPr lang="en-US" sz="2800" dirty="0"/>
          </a:p>
          <a:p>
            <a:r>
              <a:rPr lang="en-US" sz="2800" dirty="0"/>
              <a:t>C. Diff Infection</a:t>
            </a:r>
          </a:p>
          <a:p>
            <a:endParaRPr lang="en-US" sz="2800" dirty="0"/>
          </a:p>
          <a:p>
            <a:r>
              <a:rPr lang="en-US" sz="2800" dirty="0"/>
              <a:t>Sepsis in SNF</a:t>
            </a:r>
          </a:p>
          <a:p>
            <a:endParaRPr lang="en-US" sz="2800" dirty="0"/>
          </a:p>
          <a:p>
            <a:r>
              <a:rPr lang="en-US" sz="2800" dirty="0"/>
              <a:t>Treatment of Hypertension in PA/LTC</a:t>
            </a:r>
          </a:p>
        </p:txBody>
      </p:sp>
    </p:spTree>
    <p:extLst>
      <p:ext uri="{BB962C8B-B14F-4D97-AF65-F5344CB8AC3E}">
        <p14:creationId xmlns:p14="http://schemas.microsoft.com/office/powerpoint/2010/main" val="32214213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F14E9-F69A-4AE4-BDFE-D0BCE360AD8D}"/>
              </a:ext>
            </a:extLst>
          </p:cNvPr>
          <p:cNvSpPr>
            <a:spLocks noGrp="1"/>
          </p:cNvSpPr>
          <p:nvPr>
            <p:ph type="title"/>
          </p:nvPr>
        </p:nvSpPr>
        <p:spPr/>
        <p:txBody>
          <a:bodyPr>
            <a:normAutofit fontScale="90000"/>
          </a:bodyPr>
          <a:lstStyle/>
          <a:p>
            <a:r>
              <a:rPr lang="en-US" sz="3600" dirty="0"/>
              <a:t>STRATEGY 4:  Clinical Care Excellence – </a:t>
            </a:r>
            <a:br>
              <a:rPr lang="en-US" sz="3600" dirty="0"/>
            </a:br>
            <a:r>
              <a:rPr lang="en-US" sz="3600" dirty="0"/>
              <a:t>Burden of C. Difficile Infection (CDI) in LTC </a:t>
            </a:r>
          </a:p>
        </p:txBody>
      </p:sp>
      <p:sp>
        <p:nvSpPr>
          <p:cNvPr id="3" name="Content Placeholder 2">
            <a:extLst>
              <a:ext uri="{FF2B5EF4-FFF2-40B4-BE49-F238E27FC236}">
                <a16:creationId xmlns:a16="http://schemas.microsoft.com/office/drawing/2014/main" id="{383E5082-6CD8-44AD-8C45-2BCE93FFD3BD}"/>
              </a:ext>
            </a:extLst>
          </p:cNvPr>
          <p:cNvSpPr>
            <a:spLocks noGrp="1"/>
          </p:cNvSpPr>
          <p:nvPr>
            <p:ph idx="1"/>
          </p:nvPr>
        </p:nvSpPr>
        <p:spPr/>
        <p:txBody>
          <a:bodyPr>
            <a:normAutofit lnSpcReduction="10000"/>
          </a:bodyPr>
          <a:lstStyle/>
          <a:p>
            <a:r>
              <a:rPr lang="en-US" sz="2400" dirty="0"/>
              <a:t>From 2013-2015 CDI </a:t>
            </a:r>
            <a:r>
              <a:rPr lang="en-US" sz="2400" dirty="0" err="1"/>
              <a:t>incid</a:t>
            </a:r>
            <a:r>
              <a:rPr lang="en-US" sz="2400" dirty="0"/>
              <a:t>. increased twofold to 500K/</a:t>
            </a:r>
            <a:r>
              <a:rPr lang="en-US" sz="2400" dirty="0" err="1"/>
              <a:t>yr</a:t>
            </a:r>
            <a:r>
              <a:rPr lang="en-US" sz="2400" dirty="0"/>
              <a:t> in US</a:t>
            </a:r>
          </a:p>
          <a:p>
            <a:endParaRPr lang="en-US" sz="2400" dirty="0"/>
          </a:p>
          <a:p>
            <a:r>
              <a:rPr lang="en-US" sz="2400" dirty="0"/>
              <a:t>Retrospective cohort comparison of LTC, community; n=1761</a:t>
            </a:r>
          </a:p>
          <a:p>
            <a:endParaRPr lang="en-US" sz="2400" dirty="0"/>
          </a:p>
          <a:p>
            <a:r>
              <a:rPr lang="en-US" sz="2400" dirty="0"/>
              <a:t>Odds ratio of CDI for LTC vs. Community is 6.89</a:t>
            </a:r>
          </a:p>
          <a:p>
            <a:r>
              <a:rPr lang="en-US" sz="2400" dirty="0"/>
              <a:t>Odds ratio of having severe CDI is 3.25</a:t>
            </a:r>
          </a:p>
          <a:p>
            <a:r>
              <a:rPr lang="en-US" sz="2400" dirty="0"/>
              <a:t>CDI in LTC more frequently hospitalized, require longer hospital stays, and causes more recurrent CDI than in community cases of CDI</a:t>
            </a:r>
          </a:p>
          <a:p>
            <a:pPr marL="0" indent="0">
              <a:buNone/>
            </a:pPr>
            <a:endParaRPr lang="en-US" sz="2000" dirty="0"/>
          </a:p>
          <a:p>
            <a:pPr marL="0" indent="0">
              <a:buNone/>
            </a:pPr>
            <a:r>
              <a:rPr lang="en-US" sz="2000" dirty="0" err="1"/>
              <a:t>Karanika</a:t>
            </a:r>
            <a:r>
              <a:rPr lang="en-US" sz="2000" dirty="0"/>
              <a:t> S </a:t>
            </a:r>
            <a:r>
              <a:rPr lang="en-US" sz="2000" i="1" dirty="0"/>
              <a:t>et al. </a:t>
            </a:r>
            <a:r>
              <a:rPr lang="en-US" sz="2000" dirty="0"/>
              <a:t>JAGS 65:1733-1740, 2017.</a:t>
            </a:r>
            <a:r>
              <a:rPr lang="en-US" sz="2400" dirty="0"/>
              <a:t> </a:t>
            </a:r>
          </a:p>
        </p:txBody>
      </p:sp>
    </p:spTree>
    <p:extLst>
      <p:ext uri="{BB962C8B-B14F-4D97-AF65-F5344CB8AC3E}">
        <p14:creationId xmlns:p14="http://schemas.microsoft.com/office/powerpoint/2010/main" val="428880498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BAC6B-E948-41FD-BFFF-95B8D92666BD}"/>
              </a:ext>
            </a:extLst>
          </p:cNvPr>
          <p:cNvSpPr>
            <a:spLocks noGrp="1"/>
          </p:cNvSpPr>
          <p:nvPr>
            <p:ph type="title"/>
          </p:nvPr>
        </p:nvSpPr>
        <p:spPr/>
        <p:txBody>
          <a:bodyPr>
            <a:normAutofit fontScale="90000"/>
          </a:bodyPr>
          <a:lstStyle/>
          <a:p>
            <a:r>
              <a:rPr lang="en-US" sz="3600" b="1" dirty="0"/>
              <a:t>STRATEGY 4:  Clinical Excellence in PA/LTC</a:t>
            </a:r>
            <a:r>
              <a:rPr lang="en-US" sz="3600" dirty="0"/>
              <a:t/>
            </a:r>
            <a:br>
              <a:rPr lang="en-US" sz="3600" dirty="0"/>
            </a:br>
            <a:r>
              <a:rPr lang="en-US" sz="3600" dirty="0"/>
              <a:t>Consensus on Proper Treatment of Initial CDI</a:t>
            </a:r>
          </a:p>
        </p:txBody>
      </p:sp>
      <p:sp>
        <p:nvSpPr>
          <p:cNvPr id="3" name="Content Placeholder 2">
            <a:extLst>
              <a:ext uri="{FF2B5EF4-FFF2-40B4-BE49-F238E27FC236}">
                <a16:creationId xmlns:a16="http://schemas.microsoft.com/office/drawing/2014/main" id="{22B80389-7229-4A44-A15E-48CD34FD6894}"/>
              </a:ext>
            </a:extLst>
          </p:cNvPr>
          <p:cNvSpPr>
            <a:spLocks noGrp="1"/>
          </p:cNvSpPr>
          <p:nvPr>
            <p:ph idx="1"/>
          </p:nvPr>
        </p:nvSpPr>
        <p:spPr/>
        <p:txBody>
          <a:bodyPr>
            <a:normAutofit/>
          </a:bodyPr>
          <a:lstStyle/>
          <a:p>
            <a:pPr marL="0" indent="0">
              <a:buNone/>
            </a:pPr>
            <a:r>
              <a:rPr lang="en-US" sz="2400" b="1" dirty="0"/>
              <a:t>IDSA and SHEA JAMA Clinical Guideline (2018)</a:t>
            </a:r>
          </a:p>
          <a:p>
            <a:r>
              <a:rPr lang="en-US" sz="2400" dirty="0"/>
              <a:t>DX:  use only unformed stool, or use a testing algorithm</a:t>
            </a:r>
          </a:p>
          <a:p>
            <a:r>
              <a:rPr lang="en-US" sz="2400" b="1" dirty="0"/>
              <a:t>For INITIAL CDI:  use vancomycin or fidaxomicin rather than  metronidazole</a:t>
            </a:r>
          </a:p>
          <a:p>
            <a:r>
              <a:rPr lang="en-US" sz="2400" dirty="0"/>
              <a:t>Pooled sensitivity from 2 RCT:</a:t>
            </a:r>
          </a:p>
          <a:p>
            <a:pPr lvl="1" indent="-342900">
              <a:buFont typeface="Wingdings" panose="05000000000000000000" pitchFamily="2" charset="2"/>
              <a:buChar char="Ø"/>
            </a:pPr>
            <a:r>
              <a:rPr lang="en-US" sz="2400" dirty="0"/>
              <a:t>Vancomycin 81.1%,  Metronidazole 72.7%</a:t>
            </a:r>
          </a:p>
          <a:p>
            <a:r>
              <a:rPr lang="en-US" sz="2400" dirty="0"/>
              <a:t>For 1</a:t>
            </a:r>
            <a:r>
              <a:rPr lang="en-US" sz="2400" baseline="30000" dirty="0"/>
              <a:t>st</a:t>
            </a:r>
            <a:r>
              <a:rPr lang="en-US" sz="2400" dirty="0"/>
              <a:t> Recurrence of CDI:  Use different regimen (if </a:t>
            </a:r>
            <a:r>
              <a:rPr lang="en-US" sz="2400" dirty="0" err="1"/>
              <a:t>vanco</a:t>
            </a:r>
            <a:r>
              <a:rPr lang="en-US" sz="2400" dirty="0"/>
              <a:t> used initially, use tapered-pulse </a:t>
            </a:r>
            <a:r>
              <a:rPr lang="en-US" sz="2400" dirty="0" err="1"/>
              <a:t>vanco</a:t>
            </a:r>
            <a:r>
              <a:rPr lang="en-US" sz="2400" dirty="0"/>
              <a:t> or fidaxomicin</a:t>
            </a:r>
          </a:p>
          <a:p>
            <a:r>
              <a:rPr lang="en-US" sz="2400" dirty="0"/>
              <a:t>Consider Fecal microbiota transplant for 3</a:t>
            </a:r>
            <a:r>
              <a:rPr lang="en-US" sz="2400" baseline="30000" dirty="0"/>
              <a:t>rd</a:t>
            </a:r>
            <a:r>
              <a:rPr lang="en-US" sz="2400" dirty="0"/>
              <a:t> or greater episode </a:t>
            </a:r>
          </a:p>
          <a:p>
            <a:pPr marL="400050" lvl="1" indent="0">
              <a:buNone/>
            </a:pPr>
            <a:r>
              <a:rPr lang="en-US" sz="2000" dirty="0"/>
              <a:t>Gupta A </a:t>
            </a:r>
            <a:r>
              <a:rPr lang="en-US" sz="2000" i="1" dirty="0"/>
              <a:t>et al.  </a:t>
            </a:r>
            <a:r>
              <a:rPr lang="en-US" sz="2000" dirty="0"/>
              <a:t>JAMA 320(10):1031-1032;2018.   (9/11/18)</a:t>
            </a:r>
          </a:p>
        </p:txBody>
      </p:sp>
    </p:spTree>
    <p:extLst>
      <p:ext uri="{BB962C8B-B14F-4D97-AF65-F5344CB8AC3E}">
        <p14:creationId xmlns:p14="http://schemas.microsoft.com/office/powerpoint/2010/main" val="155452971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CASE 6 – Recognizing Infection</a:t>
            </a:r>
          </a:p>
        </p:txBody>
      </p:sp>
      <p:sp>
        <p:nvSpPr>
          <p:cNvPr id="3" name="Content Placeholder 2"/>
          <p:cNvSpPr>
            <a:spLocks noGrp="1"/>
          </p:cNvSpPr>
          <p:nvPr>
            <p:ph idx="1"/>
          </p:nvPr>
        </p:nvSpPr>
        <p:spPr/>
        <p:txBody>
          <a:bodyPr>
            <a:normAutofit fontScale="92500"/>
          </a:bodyPr>
          <a:lstStyle/>
          <a:p>
            <a:pPr marL="0" indent="0">
              <a:buNone/>
            </a:pPr>
            <a:r>
              <a:rPr lang="en-US" sz="2400" dirty="0"/>
              <a:t>85 year old woman was admitted to the SNF after hospitalization for syncope associated with poor PO intake.  </a:t>
            </a:r>
          </a:p>
          <a:p>
            <a:pPr marL="0" indent="0">
              <a:buNone/>
            </a:pPr>
            <a:endParaRPr lang="en-US" sz="2400" dirty="0"/>
          </a:p>
          <a:p>
            <a:pPr marL="0" indent="0">
              <a:buNone/>
            </a:pPr>
            <a:r>
              <a:rPr lang="en-US" sz="2400" dirty="0"/>
              <a:t>Rehab course was uneventful but slow, as intake remained borderline for her needs.  </a:t>
            </a:r>
            <a:r>
              <a:rPr lang="en-US" sz="2400" b="1" dirty="0"/>
              <a:t>On SNF Day 21, she developed a scattered erythematous rash and fever to 100.2</a:t>
            </a:r>
            <a:r>
              <a:rPr lang="en-US" sz="2400" dirty="0"/>
              <a:t>.  Tylenol was given but there was no record of a nursing assessment or call to MD.  The next nursing note was </a:t>
            </a:r>
            <a:r>
              <a:rPr lang="en-US" sz="2400" b="1" dirty="0"/>
              <a:t>2 days later, when at 9 AM the nursing aide reported the patient was c/o feeling cold, shaking, and having LLQ abdominal pain.  </a:t>
            </a:r>
            <a:r>
              <a:rPr lang="en-US" sz="2400" dirty="0"/>
              <a:t>Temp was 98.3 but </a:t>
            </a:r>
            <a:r>
              <a:rPr lang="en-US" sz="2400" b="1" dirty="0"/>
              <a:t>RR 48 and deep.  </a:t>
            </a:r>
            <a:r>
              <a:rPr lang="en-US" sz="2400" dirty="0"/>
              <a:t>MD was called and patient was admitted to hospital with diagnosis of sepsis.</a:t>
            </a:r>
          </a:p>
          <a:p>
            <a:pPr marL="0" indent="0">
              <a:buNone/>
            </a:pPr>
            <a:r>
              <a:rPr lang="en-US" sz="2400" b="1" i="1" dirty="0"/>
              <a:t>Was this readmission preventable, possibly preventable, or not?     </a:t>
            </a:r>
          </a:p>
        </p:txBody>
      </p:sp>
    </p:spTree>
    <p:extLst>
      <p:ext uri="{BB962C8B-B14F-4D97-AF65-F5344CB8AC3E}">
        <p14:creationId xmlns:p14="http://schemas.microsoft.com/office/powerpoint/2010/main" val="23570755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C5592-795B-4128-937C-BC5AF228D82E}"/>
              </a:ext>
            </a:extLst>
          </p:cNvPr>
          <p:cNvSpPr>
            <a:spLocks noGrp="1"/>
          </p:cNvSpPr>
          <p:nvPr>
            <p:ph type="title"/>
          </p:nvPr>
        </p:nvSpPr>
        <p:spPr/>
        <p:txBody>
          <a:bodyPr>
            <a:normAutofit/>
          </a:bodyPr>
          <a:lstStyle/>
          <a:p>
            <a:r>
              <a:rPr lang="en-US" sz="3600" dirty="0"/>
              <a:t>STRATEGY 4: Clinical Excellence in PA/LTC – </a:t>
            </a:r>
            <a:br>
              <a:rPr lang="en-US" sz="3600" dirty="0"/>
            </a:br>
            <a:r>
              <a:rPr lang="en-US" sz="2700" dirty="0"/>
              <a:t>Can Sepsis be Detected in NH Prior to Need for Transfer? </a:t>
            </a:r>
          </a:p>
        </p:txBody>
      </p:sp>
      <p:sp>
        <p:nvSpPr>
          <p:cNvPr id="3" name="Content Placeholder 2">
            <a:extLst>
              <a:ext uri="{FF2B5EF4-FFF2-40B4-BE49-F238E27FC236}">
                <a16:creationId xmlns:a16="http://schemas.microsoft.com/office/drawing/2014/main" id="{8F7C47C9-55BC-4E24-A2CC-F0D6C6547F8E}"/>
              </a:ext>
            </a:extLst>
          </p:cNvPr>
          <p:cNvSpPr>
            <a:spLocks noGrp="1"/>
          </p:cNvSpPr>
          <p:nvPr>
            <p:ph idx="1"/>
          </p:nvPr>
        </p:nvSpPr>
        <p:spPr/>
        <p:txBody>
          <a:bodyPr>
            <a:normAutofit lnSpcReduction="10000"/>
          </a:bodyPr>
          <a:lstStyle/>
          <a:p>
            <a:r>
              <a:rPr lang="en-US" sz="2400" dirty="0"/>
              <a:t>Retrospective chart reviews of 236 NH hospitalizations</a:t>
            </a:r>
          </a:p>
          <a:p>
            <a:r>
              <a:rPr lang="en-US" sz="2400" dirty="0"/>
              <a:t>59/236 had sepsis; assess various tools (</a:t>
            </a:r>
            <a:r>
              <a:rPr lang="en-US" sz="2400" dirty="0" err="1"/>
              <a:t>qSOFA</a:t>
            </a:r>
            <a:r>
              <a:rPr lang="en-US" sz="2400" dirty="0"/>
              <a:t>, SIRS, 100-100-100 criteria, temp 99.0, 100.2) at 0-12 and 13-72 </a:t>
            </a:r>
            <a:r>
              <a:rPr lang="en-US" sz="2400" dirty="0" err="1"/>
              <a:t>hrs</a:t>
            </a:r>
            <a:r>
              <a:rPr lang="en-US" sz="2400" dirty="0"/>
              <a:t> PTA</a:t>
            </a:r>
          </a:p>
          <a:p>
            <a:r>
              <a:rPr lang="en-US" sz="2400" dirty="0"/>
              <a:t>26-34% of cases lacked complete VS documentation</a:t>
            </a:r>
          </a:p>
          <a:p>
            <a:r>
              <a:rPr lang="en-US" sz="2400" b="1" dirty="0"/>
              <a:t>Most sensitive, 0-12 </a:t>
            </a:r>
            <a:r>
              <a:rPr lang="en-US" sz="2400" b="1" dirty="0" err="1"/>
              <a:t>hr</a:t>
            </a:r>
            <a:r>
              <a:rPr lang="en-US" sz="2400" b="1" dirty="0"/>
              <a:t>:  100-100-100 (79%),  T &gt; 99.0 (51%)</a:t>
            </a:r>
          </a:p>
          <a:p>
            <a:r>
              <a:rPr lang="en-US" sz="2400" b="1" dirty="0"/>
              <a:t>Most specific, 0-12 </a:t>
            </a:r>
            <a:r>
              <a:rPr lang="en-US" sz="2400" b="1" dirty="0" err="1"/>
              <a:t>hr</a:t>
            </a:r>
            <a:r>
              <a:rPr lang="en-US" sz="2400" b="1" dirty="0"/>
              <a:t>:  T&gt;100.2 (93%), </a:t>
            </a:r>
            <a:r>
              <a:rPr lang="en-US" sz="2400" b="1" dirty="0" err="1"/>
              <a:t>qSOFA</a:t>
            </a:r>
            <a:r>
              <a:rPr lang="en-US" sz="2400" b="1" dirty="0"/>
              <a:t> (88%), </a:t>
            </a:r>
          </a:p>
          <a:p>
            <a:pPr marL="0" indent="0">
              <a:buNone/>
            </a:pPr>
            <a:r>
              <a:rPr lang="en-US" sz="2400" b="1" dirty="0"/>
              <a:t>         SIRS (86%),  T&gt;99.0 (85%)  </a:t>
            </a:r>
          </a:p>
          <a:p>
            <a:r>
              <a:rPr lang="en-US" sz="2400" b="1" dirty="0"/>
              <a:t>NHs need better systems to monitor residents whose status is changing</a:t>
            </a:r>
          </a:p>
          <a:p>
            <a:pPr marL="0" indent="0">
              <a:buNone/>
            </a:pPr>
            <a:endParaRPr lang="en-US" sz="2000" dirty="0"/>
          </a:p>
          <a:p>
            <a:pPr marL="0" indent="0">
              <a:buNone/>
            </a:pPr>
            <a:r>
              <a:rPr lang="en-US" sz="2000" dirty="0"/>
              <a:t>Sloane P </a:t>
            </a:r>
            <a:r>
              <a:rPr lang="en-US" sz="2000" i="1" dirty="0"/>
              <a:t>et al.  </a:t>
            </a:r>
            <a:r>
              <a:rPr lang="en-US" sz="2000" dirty="0"/>
              <a:t>JAMDA 19 (2018):492-496.</a:t>
            </a:r>
            <a:r>
              <a:rPr lang="en-US" sz="2400" b="1" dirty="0"/>
              <a:t> </a:t>
            </a:r>
          </a:p>
        </p:txBody>
      </p:sp>
    </p:spTree>
    <p:extLst>
      <p:ext uri="{BB962C8B-B14F-4D97-AF65-F5344CB8AC3E}">
        <p14:creationId xmlns:p14="http://schemas.microsoft.com/office/powerpoint/2010/main" val="1071578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07F4F-2F0D-474B-9A39-02ECC9E3E72D}"/>
              </a:ext>
            </a:extLst>
          </p:cNvPr>
          <p:cNvSpPr>
            <a:spLocks noGrp="1"/>
          </p:cNvSpPr>
          <p:nvPr>
            <p:ph type="title"/>
          </p:nvPr>
        </p:nvSpPr>
        <p:spPr/>
        <p:txBody>
          <a:bodyPr>
            <a:normAutofit/>
          </a:bodyPr>
          <a:lstStyle/>
          <a:p>
            <a:r>
              <a:rPr lang="en-US" sz="3200" b="1" dirty="0"/>
              <a:t>What are NFs Doing to Reduce</a:t>
            </a:r>
            <a:br>
              <a:rPr lang="en-US" sz="3200" b="1" dirty="0"/>
            </a:br>
            <a:r>
              <a:rPr lang="en-US" sz="3200" b="1" dirty="0"/>
              <a:t>Potentially Avoidable Hospitalizations?</a:t>
            </a:r>
          </a:p>
        </p:txBody>
      </p:sp>
      <p:sp>
        <p:nvSpPr>
          <p:cNvPr id="3" name="Content Placeholder 2">
            <a:extLst>
              <a:ext uri="{FF2B5EF4-FFF2-40B4-BE49-F238E27FC236}">
                <a16:creationId xmlns:a16="http://schemas.microsoft.com/office/drawing/2014/main" id="{F4B2C065-97C3-41DA-90F8-921DFFFD3E2D}"/>
              </a:ext>
            </a:extLst>
          </p:cNvPr>
          <p:cNvSpPr>
            <a:spLocks noGrp="1"/>
          </p:cNvSpPr>
          <p:nvPr>
            <p:ph idx="1"/>
          </p:nvPr>
        </p:nvSpPr>
        <p:spPr/>
        <p:txBody>
          <a:bodyPr>
            <a:normAutofit fontScale="92500" lnSpcReduction="20000"/>
          </a:bodyPr>
          <a:lstStyle/>
          <a:p>
            <a:r>
              <a:rPr lang="en-US" sz="2400" dirty="0"/>
              <a:t>43% (101/236 NF) response rate in 7 states, summer 2015</a:t>
            </a:r>
          </a:p>
          <a:p>
            <a:r>
              <a:rPr lang="en-US" sz="2400" dirty="0"/>
              <a:t>95% had introduced new P&amp;P to reduce LTC hospitalizations</a:t>
            </a:r>
          </a:p>
          <a:p>
            <a:pPr marL="0" indent="0">
              <a:buNone/>
            </a:pPr>
            <a:endParaRPr lang="en-US" sz="2400" dirty="0"/>
          </a:p>
          <a:p>
            <a:pPr marL="0" indent="0">
              <a:buNone/>
            </a:pPr>
            <a:r>
              <a:rPr lang="en-US" sz="2400" dirty="0"/>
              <a:t>Practices introduced included:</a:t>
            </a:r>
          </a:p>
          <a:p>
            <a:r>
              <a:rPr lang="en-US" sz="2400" b="1" dirty="0"/>
              <a:t>Hospitalization rate tracking  (93%)</a:t>
            </a:r>
          </a:p>
          <a:p>
            <a:r>
              <a:rPr lang="en-US" sz="2400" b="1" dirty="0"/>
              <a:t>Standardized communication tools for RN-to-MD alert  (79%)</a:t>
            </a:r>
          </a:p>
          <a:p>
            <a:r>
              <a:rPr lang="en-US" sz="2400" b="1" dirty="0"/>
              <a:t>Change in Condition alerts  (71%)</a:t>
            </a:r>
          </a:p>
          <a:p>
            <a:r>
              <a:rPr lang="en-US" sz="2400" b="1" dirty="0"/>
              <a:t>Clinical Protocols  (68%)</a:t>
            </a:r>
          </a:p>
          <a:p>
            <a:r>
              <a:rPr lang="en-US" sz="2400" b="1" dirty="0"/>
              <a:t>Post-hospitalization analysis  (65%)</a:t>
            </a:r>
          </a:p>
          <a:p>
            <a:r>
              <a:rPr lang="en-US" sz="2400" b="1" dirty="0"/>
              <a:t>Telemedicine or other electronic communication  (39%)</a:t>
            </a:r>
          </a:p>
          <a:p>
            <a:r>
              <a:rPr lang="en-US" sz="2400" b="1" dirty="0"/>
              <a:t>Adding an APN  (38%)</a:t>
            </a:r>
          </a:p>
          <a:p>
            <a:endParaRPr lang="en-US" sz="2400" dirty="0"/>
          </a:p>
          <a:p>
            <a:pPr marL="0" indent="0">
              <a:buNone/>
            </a:pPr>
            <a:r>
              <a:rPr lang="en-US" sz="2000" dirty="0" err="1"/>
              <a:t>Daras</a:t>
            </a:r>
            <a:r>
              <a:rPr lang="en-US" sz="2000" dirty="0"/>
              <a:t> </a:t>
            </a:r>
            <a:r>
              <a:rPr lang="en-US" sz="2000" i="1" dirty="0"/>
              <a:t>et al.  </a:t>
            </a:r>
            <a:r>
              <a:rPr lang="en-US" sz="2000" dirty="0"/>
              <a:t>JAMDA 18 (2017) 442-444.</a:t>
            </a:r>
            <a:endParaRPr lang="en-US" sz="2000" i="1" dirty="0"/>
          </a:p>
        </p:txBody>
      </p:sp>
    </p:spTree>
    <p:extLst>
      <p:ext uri="{BB962C8B-B14F-4D97-AF65-F5344CB8AC3E}">
        <p14:creationId xmlns:p14="http://schemas.microsoft.com/office/powerpoint/2010/main" val="324338956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21233-EBA6-453F-AA20-315532065245}"/>
              </a:ext>
            </a:extLst>
          </p:cNvPr>
          <p:cNvSpPr>
            <a:spLocks noGrp="1"/>
          </p:cNvSpPr>
          <p:nvPr>
            <p:ph type="title"/>
          </p:nvPr>
        </p:nvSpPr>
        <p:spPr/>
        <p:txBody>
          <a:bodyPr>
            <a:noAutofit/>
          </a:bodyPr>
          <a:lstStyle/>
          <a:p>
            <a:r>
              <a:rPr lang="en-US" sz="2800" b="1" dirty="0"/>
              <a:t>STRATEGY 4: </a:t>
            </a:r>
            <a:r>
              <a:rPr lang="en-US" sz="2800" dirty="0"/>
              <a:t>Clinical Excellence in PA/LTC – Tools for Detecting Sepsis in NH Prior to Need for Transfer </a:t>
            </a:r>
          </a:p>
        </p:txBody>
      </p:sp>
      <p:sp>
        <p:nvSpPr>
          <p:cNvPr id="3" name="Content Placeholder 2">
            <a:extLst>
              <a:ext uri="{FF2B5EF4-FFF2-40B4-BE49-F238E27FC236}">
                <a16:creationId xmlns:a16="http://schemas.microsoft.com/office/drawing/2014/main" id="{06A7F3FD-C39A-4422-AB20-2D87EB20158B}"/>
              </a:ext>
            </a:extLst>
          </p:cNvPr>
          <p:cNvSpPr>
            <a:spLocks noGrp="1"/>
          </p:cNvSpPr>
          <p:nvPr>
            <p:ph idx="1"/>
          </p:nvPr>
        </p:nvSpPr>
        <p:spPr/>
        <p:txBody>
          <a:bodyPr>
            <a:normAutofit fontScale="92500" lnSpcReduction="10000"/>
          </a:bodyPr>
          <a:lstStyle/>
          <a:p>
            <a:pPr marL="0" indent="0">
              <a:buNone/>
            </a:pPr>
            <a:r>
              <a:rPr lang="en-US" sz="2800" b="1" dirty="0" err="1"/>
              <a:t>qSOFA</a:t>
            </a:r>
            <a:endParaRPr lang="en-US" sz="2800" b="1" dirty="0"/>
          </a:p>
          <a:p>
            <a:r>
              <a:rPr lang="en-US" sz="2800" dirty="0"/>
              <a:t>RR &gt; or = 22/min:  1 point</a:t>
            </a:r>
          </a:p>
          <a:p>
            <a:r>
              <a:rPr lang="en-US" sz="2800" dirty="0"/>
              <a:t>Altered mentation:  1 point</a:t>
            </a:r>
          </a:p>
          <a:p>
            <a:r>
              <a:rPr lang="en-US" sz="2800" dirty="0"/>
              <a:t>SBP 100 mm or less:  1 point </a:t>
            </a:r>
          </a:p>
          <a:p>
            <a:endParaRPr lang="en-US" sz="2800" dirty="0"/>
          </a:p>
          <a:p>
            <a:pPr marL="0" indent="0">
              <a:buNone/>
            </a:pPr>
            <a:r>
              <a:rPr lang="en-US" sz="2800" b="1" dirty="0"/>
              <a:t>“100-100-100” Criteria</a:t>
            </a:r>
          </a:p>
          <a:p>
            <a:r>
              <a:rPr lang="en-US" sz="2800" dirty="0"/>
              <a:t>T &gt; 100</a:t>
            </a:r>
          </a:p>
          <a:p>
            <a:r>
              <a:rPr lang="en-US" sz="2800" dirty="0"/>
              <a:t>HR &gt; 100</a:t>
            </a:r>
          </a:p>
          <a:p>
            <a:r>
              <a:rPr lang="en-US" sz="2800" dirty="0"/>
              <a:t>SBP &lt; 100</a:t>
            </a:r>
          </a:p>
          <a:p>
            <a:pPr marL="0" indent="0">
              <a:buNone/>
            </a:pPr>
            <a:r>
              <a:rPr lang="en-US" sz="2000" dirty="0"/>
              <a:t>                                            see Reyes </a:t>
            </a:r>
            <a:r>
              <a:rPr lang="en-US" sz="2000" i="1" dirty="0"/>
              <a:t>et al. </a:t>
            </a:r>
            <a:r>
              <a:rPr lang="en-US" sz="2000" dirty="0"/>
              <a:t>JAMDA 19 (2018):465-471.</a:t>
            </a:r>
          </a:p>
        </p:txBody>
      </p:sp>
    </p:spTree>
    <p:extLst>
      <p:ext uri="{BB962C8B-B14F-4D97-AF65-F5344CB8AC3E}">
        <p14:creationId xmlns:p14="http://schemas.microsoft.com/office/powerpoint/2010/main" val="31289814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Is Hospitalization for Sepsis Always Preventable?</a:t>
            </a:r>
            <a:br>
              <a:rPr lang="en-US" sz="3600" dirty="0"/>
            </a:br>
            <a:r>
              <a:rPr lang="en-US" sz="3600" dirty="0"/>
              <a:t>Case 7:  Precipitous GU Sepsis</a:t>
            </a:r>
          </a:p>
        </p:txBody>
      </p:sp>
      <p:sp>
        <p:nvSpPr>
          <p:cNvPr id="3" name="Content Placeholder 2"/>
          <p:cNvSpPr>
            <a:spLocks noGrp="1"/>
          </p:cNvSpPr>
          <p:nvPr>
            <p:ph idx="1"/>
          </p:nvPr>
        </p:nvSpPr>
        <p:spPr/>
        <p:txBody>
          <a:bodyPr>
            <a:normAutofit lnSpcReduction="10000"/>
          </a:bodyPr>
          <a:lstStyle/>
          <a:p>
            <a:pPr marL="0" indent="0">
              <a:buNone/>
            </a:pPr>
            <a:r>
              <a:rPr lang="en-US" sz="2400" dirty="0"/>
              <a:t>An 87 year old man with advanced dementia and Parkinson’s was very alert with 100% appetite this AM.  By noon he is weak, lethargic, unable to eat lunch.  BP is 88/44, T 99.3; other VS WNL.  The day before he ate 100% of his meals.  He had a routine CBC yesterday to monitor his clozapine which he takes for delusional disorder; the WBC was 7.9K.  An IV is started to administer fluid while workup is obtained; BP rises.  Five hours later he spikes to 101 and again drops BP to 85/47.  He is transferred to ER.  Hospital workup reveals Proteus UTI and bacteremia, WBC of 29.8K.  He is in ICU to receive </a:t>
            </a:r>
            <a:r>
              <a:rPr lang="en-US" sz="2400" dirty="0" err="1"/>
              <a:t>pressors</a:t>
            </a:r>
            <a:r>
              <a:rPr lang="en-US" sz="2400" dirty="0"/>
              <a:t> for septic shock and recovers over several days.  Ultrasound imaging reveals tiny </a:t>
            </a:r>
            <a:r>
              <a:rPr lang="en-US" sz="2400" dirty="0" err="1"/>
              <a:t>nonobstructing</a:t>
            </a:r>
            <a:r>
              <a:rPr lang="en-US" sz="2400" dirty="0"/>
              <a:t> stones in one kidney, otherwise negative.  He returns to NH one week later.  </a:t>
            </a:r>
          </a:p>
        </p:txBody>
      </p:sp>
    </p:spTree>
    <p:extLst>
      <p:ext uri="{BB962C8B-B14F-4D97-AF65-F5344CB8AC3E}">
        <p14:creationId xmlns:p14="http://schemas.microsoft.com/office/powerpoint/2010/main" val="4027318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3E479-E566-4409-A17A-A29D6947D1A8}"/>
              </a:ext>
            </a:extLst>
          </p:cNvPr>
          <p:cNvSpPr>
            <a:spLocks noGrp="1"/>
          </p:cNvSpPr>
          <p:nvPr>
            <p:ph type="title"/>
          </p:nvPr>
        </p:nvSpPr>
        <p:spPr/>
        <p:txBody>
          <a:bodyPr>
            <a:normAutofit fontScale="90000"/>
          </a:bodyPr>
          <a:lstStyle/>
          <a:p>
            <a:r>
              <a:rPr lang="en-US" sz="3600" b="1" dirty="0"/>
              <a:t>STRATEGY 4:  Clinical Excellence</a:t>
            </a:r>
            <a:br>
              <a:rPr lang="en-US" sz="3600" b="1" dirty="0"/>
            </a:br>
            <a:r>
              <a:rPr lang="en-US" sz="3600" b="1" dirty="0"/>
              <a:t>Guidelines for Treatment of Hypertension?</a:t>
            </a:r>
          </a:p>
        </p:txBody>
      </p:sp>
      <p:sp>
        <p:nvSpPr>
          <p:cNvPr id="3" name="Content Placeholder 2">
            <a:extLst>
              <a:ext uri="{FF2B5EF4-FFF2-40B4-BE49-F238E27FC236}">
                <a16:creationId xmlns:a16="http://schemas.microsoft.com/office/drawing/2014/main" id="{030D5602-1C78-465A-B332-AE7B6F99D0C2}"/>
              </a:ext>
            </a:extLst>
          </p:cNvPr>
          <p:cNvSpPr>
            <a:spLocks noGrp="1"/>
          </p:cNvSpPr>
          <p:nvPr>
            <p:ph idx="1"/>
          </p:nvPr>
        </p:nvSpPr>
        <p:spPr/>
        <p:txBody>
          <a:bodyPr>
            <a:normAutofit/>
          </a:bodyPr>
          <a:lstStyle/>
          <a:p>
            <a:pPr marL="0" indent="0">
              <a:buNone/>
            </a:pPr>
            <a:r>
              <a:rPr lang="en-US" sz="2800" b="1" dirty="0"/>
              <a:t>“Navigating between Scylla and Charybdis”</a:t>
            </a:r>
          </a:p>
          <a:p>
            <a:r>
              <a:rPr lang="en-US" sz="2400" dirty="0"/>
              <a:t>There is good evidence for treating mainly robust, community dwelling older people with hypertension.</a:t>
            </a:r>
          </a:p>
          <a:p>
            <a:r>
              <a:rPr lang="en-US" sz="2400" b="1" dirty="0"/>
              <a:t>Trials to date have not recruited older people with multiple comorbidities and frailty.  SPRINT excluded people with HF, DM, or dementia.  </a:t>
            </a:r>
            <a:r>
              <a:rPr lang="en-US" sz="2400" dirty="0"/>
              <a:t>Participants had little CV disease and good baseline renal function.</a:t>
            </a:r>
          </a:p>
          <a:p>
            <a:r>
              <a:rPr lang="en-US" sz="2400" dirty="0"/>
              <a:t>Treating hypertension in frail older people requires careful judgment of competing risks and shared decision making.</a:t>
            </a:r>
          </a:p>
          <a:p>
            <a:pPr marL="0" indent="0">
              <a:buNone/>
            </a:pPr>
            <a:r>
              <a:rPr lang="en-US" sz="2000" dirty="0"/>
              <a:t>Conroy S </a:t>
            </a:r>
            <a:r>
              <a:rPr lang="en-US" sz="2000" i="1" dirty="0"/>
              <a:t>et al. </a:t>
            </a:r>
            <a:r>
              <a:rPr lang="en-US" sz="2000" dirty="0"/>
              <a:t>Age and Ageing 2018;47:505-508.</a:t>
            </a:r>
          </a:p>
          <a:p>
            <a:pPr marL="0" indent="0">
              <a:buNone/>
            </a:pPr>
            <a:r>
              <a:rPr lang="en-US" sz="2000" dirty="0"/>
              <a:t>See also Cushman W, Johnson K. JAGS 66:1062-1067, 2018. </a:t>
            </a:r>
            <a:r>
              <a:rPr lang="en-US" sz="2400" dirty="0"/>
              <a:t> </a:t>
            </a:r>
          </a:p>
        </p:txBody>
      </p:sp>
    </p:spTree>
    <p:extLst>
      <p:ext uri="{BB962C8B-B14F-4D97-AF65-F5344CB8AC3E}">
        <p14:creationId xmlns:p14="http://schemas.microsoft.com/office/powerpoint/2010/main" val="17328687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Case 8 – Acute Interstitial Nephritis from PPI</a:t>
            </a:r>
          </a:p>
        </p:txBody>
      </p:sp>
      <p:sp>
        <p:nvSpPr>
          <p:cNvPr id="3" name="Content Placeholder 2"/>
          <p:cNvSpPr>
            <a:spLocks noGrp="1"/>
          </p:cNvSpPr>
          <p:nvPr>
            <p:ph idx="1"/>
          </p:nvPr>
        </p:nvSpPr>
        <p:spPr/>
        <p:txBody>
          <a:bodyPr>
            <a:normAutofit lnSpcReduction="10000"/>
          </a:bodyPr>
          <a:lstStyle/>
          <a:p>
            <a:pPr marL="0" indent="0">
              <a:buNone/>
            </a:pPr>
            <a:r>
              <a:rPr lang="en-US" sz="2400" dirty="0"/>
              <a:t>An 85 year old woman is admitted to SNF after a hospitalization for pneumonia and deconditioning.  Her albumin was 2.1, hemoglobin 8.4, and  creatinine 1.5 on hospital admission.  She was treated with IV ceftriaxone after failing to improve as an outpatient on azithromycin.  On admission to SNF  albumin is 1.3, creatinine 1.6 (which rises to 2.4 in the first week at SNF), and </a:t>
            </a:r>
            <a:r>
              <a:rPr lang="en-US" sz="2400" dirty="0" err="1"/>
              <a:t>Hgb</a:t>
            </a:r>
            <a:r>
              <a:rPr lang="en-US" sz="2400" dirty="0"/>
              <a:t> 7.4.  She is on low-dose Lisinopril for HTN and </a:t>
            </a:r>
            <a:r>
              <a:rPr lang="en-US" sz="2400" dirty="0" err="1"/>
              <a:t>HFpEF</a:t>
            </a:r>
            <a:r>
              <a:rPr lang="en-US" sz="2400" dirty="0"/>
              <a:t>. Because of concern about possible occult GI bleeding (she has a h/o a fib and takes aspirin, refusing anticoagulation), omeprazole is added.  Within two weeks her creatinine is 3.1 (BUN 68).  A nephrologist is consulted.  </a:t>
            </a:r>
          </a:p>
          <a:p>
            <a:pPr marL="0" indent="0">
              <a:buNone/>
            </a:pPr>
            <a:r>
              <a:rPr lang="en-US" sz="2400" b="1" dirty="0"/>
              <a:t>What may explain her worsening renal function?   </a:t>
            </a:r>
          </a:p>
        </p:txBody>
      </p:sp>
    </p:spTree>
    <p:extLst>
      <p:ext uri="{BB962C8B-B14F-4D97-AF65-F5344CB8AC3E}">
        <p14:creationId xmlns:p14="http://schemas.microsoft.com/office/powerpoint/2010/main" val="102285176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Beware Adverse Effects of PPIs in PA/LTC</a:t>
            </a:r>
          </a:p>
        </p:txBody>
      </p:sp>
      <p:sp>
        <p:nvSpPr>
          <p:cNvPr id="3" name="Content Placeholder 2"/>
          <p:cNvSpPr>
            <a:spLocks noGrp="1"/>
          </p:cNvSpPr>
          <p:nvPr>
            <p:ph idx="1"/>
          </p:nvPr>
        </p:nvSpPr>
        <p:spPr/>
        <p:txBody>
          <a:bodyPr>
            <a:normAutofit lnSpcReduction="10000"/>
          </a:bodyPr>
          <a:lstStyle/>
          <a:p>
            <a:r>
              <a:rPr lang="en-US" sz="2400" dirty="0"/>
              <a:t>PPI use is associated with higher risk of incident CKD in a population-based cohort - </a:t>
            </a:r>
            <a:r>
              <a:rPr lang="en-US" sz="2000" dirty="0"/>
              <a:t>Lazarus B et al. JAMA IM2016;176:238-46</a:t>
            </a:r>
          </a:p>
          <a:p>
            <a:pPr marL="0" indent="0">
              <a:buNone/>
            </a:pPr>
            <a:r>
              <a:rPr lang="en-US" sz="2400" dirty="0"/>
              <a:t>Adverse Effects of PPI</a:t>
            </a:r>
          </a:p>
          <a:p>
            <a:r>
              <a:rPr lang="en-US" sz="2400" dirty="0"/>
              <a:t>CKD</a:t>
            </a:r>
          </a:p>
          <a:p>
            <a:r>
              <a:rPr lang="en-US" sz="2400" dirty="0"/>
              <a:t>AKI – interstitial nephritis (2.5-3x)</a:t>
            </a:r>
          </a:p>
          <a:p>
            <a:r>
              <a:rPr lang="en-US" sz="2400" dirty="0"/>
              <a:t>Hypomagnesemia</a:t>
            </a:r>
          </a:p>
          <a:p>
            <a:r>
              <a:rPr lang="en-US" sz="2400" dirty="0"/>
              <a:t>C Diff colitis</a:t>
            </a:r>
          </a:p>
          <a:p>
            <a:r>
              <a:rPr lang="en-US" sz="2400" dirty="0"/>
              <a:t>Pneumonia</a:t>
            </a:r>
          </a:p>
          <a:p>
            <a:r>
              <a:rPr lang="en-US" sz="2400" dirty="0"/>
              <a:t>CV events through reduction in platelet inhibition</a:t>
            </a:r>
          </a:p>
          <a:p>
            <a:r>
              <a:rPr lang="en-US" sz="2400" dirty="0"/>
              <a:t>Fractures through reduced intestinal calcium absorption</a:t>
            </a:r>
          </a:p>
          <a:p>
            <a:pPr marL="0" indent="0">
              <a:buNone/>
            </a:pPr>
            <a:r>
              <a:rPr lang="en-US" sz="2000" dirty="0"/>
              <a:t>                          </a:t>
            </a:r>
            <a:r>
              <a:rPr lang="en-US" sz="2000" dirty="0" err="1"/>
              <a:t>Schoenfeld</a:t>
            </a:r>
            <a:r>
              <a:rPr lang="en-US" sz="2000" dirty="0"/>
              <a:t> A, Grady D. JAMA IM 2016;172-174.</a:t>
            </a:r>
          </a:p>
        </p:txBody>
      </p:sp>
    </p:spTree>
    <p:extLst>
      <p:ext uri="{BB962C8B-B14F-4D97-AF65-F5344CB8AC3E}">
        <p14:creationId xmlns:p14="http://schemas.microsoft.com/office/powerpoint/2010/main" val="141170311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Case 9 – Serotonin Syndrome</a:t>
            </a:r>
          </a:p>
        </p:txBody>
      </p:sp>
      <p:sp>
        <p:nvSpPr>
          <p:cNvPr id="3" name="Content Placeholder 2"/>
          <p:cNvSpPr>
            <a:spLocks noGrp="1"/>
          </p:cNvSpPr>
          <p:nvPr>
            <p:ph idx="1"/>
          </p:nvPr>
        </p:nvSpPr>
        <p:spPr/>
        <p:txBody>
          <a:bodyPr>
            <a:normAutofit lnSpcReduction="10000"/>
          </a:bodyPr>
          <a:lstStyle/>
          <a:p>
            <a:pPr marL="0" indent="0">
              <a:buNone/>
            </a:pPr>
            <a:r>
              <a:rPr lang="en-US" sz="2400" dirty="0"/>
              <a:t>An 81 year old woman who lives in assisted living is the SNF after a hip fracture and ORIF.  While in the hospital she develops aspiration pneumonia and receives antibiotics through Day 2 at the SNF.   She also has HTN, GERD, OAB, and Parkinson’s.  She takes valsartan, HCTZ, </a:t>
            </a:r>
            <a:r>
              <a:rPr lang="en-US" sz="2400" dirty="0" err="1"/>
              <a:t>selegiline</a:t>
            </a:r>
            <a:r>
              <a:rPr lang="en-US" sz="2400" dirty="0"/>
              <a:t> and </a:t>
            </a:r>
            <a:r>
              <a:rPr lang="en-US" sz="2400" dirty="0" err="1"/>
              <a:t>tolterodine</a:t>
            </a:r>
            <a:r>
              <a:rPr lang="en-US" sz="2400" dirty="0"/>
              <a:t>, and she has a PRN tramadol from the orthopedic service which she occasionally uses.  She finished her antibiotics by Day 2 in the SNF.   On day 4 she develops diarrhea, fever to 103.5, shaking, and agitation.</a:t>
            </a:r>
          </a:p>
          <a:p>
            <a:r>
              <a:rPr lang="en-US" sz="2400" dirty="0"/>
              <a:t>Should this patient be sent to the hospital?  </a:t>
            </a:r>
          </a:p>
          <a:p>
            <a:r>
              <a:rPr lang="en-US" sz="2400" dirty="0"/>
              <a:t>What is the differential diagnosis?  Treatment?  </a:t>
            </a:r>
          </a:p>
          <a:p>
            <a:r>
              <a:rPr lang="en-US" sz="2400" dirty="0"/>
              <a:t>What might have prevented this clinical presentation? </a:t>
            </a:r>
          </a:p>
        </p:txBody>
      </p:sp>
    </p:spTree>
    <p:extLst>
      <p:ext uri="{BB962C8B-B14F-4D97-AF65-F5344CB8AC3E}">
        <p14:creationId xmlns:p14="http://schemas.microsoft.com/office/powerpoint/2010/main" val="301575980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Serotonin Syndrome – A Potentially Avoidable Case of Adverse Event by Drug Interaction</a:t>
            </a:r>
          </a:p>
        </p:txBody>
      </p:sp>
      <p:sp>
        <p:nvSpPr>
          <p:cNvPr id="3" name="Content Placeholder 2"/>
          <p:cNvSpPr>
            <a:spLocks noGrp="1"/>
          </p:cNvSpPr>
          <p:nvPr>
            <p:ph idx="1"/>
          </p:nvPr>
        </p:nvSpPr>
        <p:spPr/>
        <p:txBody>
          <a:bodyPr>
            <a:normAutofit/>
          </a:bodyPr>
          <a:lstStyle/>
          <a:p>
            <a:r>
              <a:rPr lang="en-US" sz="2400" dirty="0"/>
              <a:t>Constellation of autonomic, neuromuscular and GI Signs/</a:t>
            </a:r>
            <a:r>
              <a:rPr lang="en-US" sz="2400" dirty="0" err="1"/>
              <a:t>Sx</a:t>
            </a:r>
            <a:endParaRPr lang="en-US" sz="2400" dirty="0"/>
          </a:p>
          <a:p>
            <a:r>
              <a:rPr lang="en-US" sz="2400" dirty="0"/>
              <a:t>Most likely h/o recent initiation or increase of serotonergic; can occur as result of drug interaction</a:t>
            </a:r>
          </a:p>
          <a:p>
            <a:r>
              <a:rPr lang="en-US" sz="2400" dirty="0"/>
              <a:t>At least 3 of:  agitation, ataxia, diaphoresis, diarrhea, hyperreflexia, AMS, myoclonus, shivering, tremor, hyperthermia;  AND recent neuroleptic added or increased; AND other etiologies ruled out (infection, intoxication, metabolic, substance abuse or withdrawal)  </a:t>
            </a:r>
          </a:p>
          <a:p>
            <a:r>
              <a:rPr lang="en-US" sz="2400" dirty="0"/>
              <a:t>Complications include seizures, arrhythmia, rhabdomyolysis, DIC, AKI, respiratory failure</a:t>
            </a:r>
          </a:p>
          <a:p>
            <a:pPr marL="0" indent="0">
              <a:buNone/>
            </a:pPr>
            <a:r>
              <a:rPr lang="en-US" sz="2400" dirty="0"/>
              <a:t>From Medscape website, SSRI Toxicity</a:t>
            </a:r>
          </a:p>
        </p:txBody>
      </p:sp>
    </p:spTree>
    <p:extLst>
      <p:ext uri="{BB962C8B-B14F-4D97-AF65-F5344CB8AC3E}">
        <p14:creationId xmlns:p14="http://schemas.microsoft.com/office/powerpoint/2010/main" val="252532665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Strategy 4:  </a:t>
            </a:r>
            <a:r>
              <a:rPr lang="en-US" sz="3600" dirty="0"/>
              <a:t>Reducing Readmission Risk by Good Clinical Care – Case 10</a:t>
            </a:r>
          </a:p>
        </p:txBody>
      </p:sp>
      <p:sp>
        <p:nvSpPr>
          <p:cNvPr id="3" name="Content Placeholder 2"/>
          <p:cNvSpPr>
            <a:spLocks noGrp="1"/>
          </p:cNvSpPr>
          <p:nvPr>
            <p:ph idx="1"/>
          </p:nvPr>
        </p:nvSpPr>
        <p:spPr/>
        <p:txBody>
          <a:bodyPr>
            <a:normAutofit/>
          </a:bodyPr>
          <a:lstStyle/>
          <a:p>
            <a:pPr marL="0" indent="0">
              <a:buNone/>
            </a:pPr>
            <a:r>
              <a:rPr lang="en-US" sz="2400" dirty="0"/>
              <a:t>An 84 year old woman is rehabbing 1 week after a L hip fracture treated with ORIF.  She had some postop nausea and vomiting and has not eaten well since.  She feels weak and is not engaging well in therapy.  </a:t>
            </a:r>
          </a:p>
          <a:p>
            <a:pPr marL="0" indent="0">
              <a:buNone/>
            </a:pPr>
            <a:r>
              <a:rPr lang="en-US" sz="2400" dirty="0"/>
              <a:t>For her pain she is using hydrocodone/acetaminophen 5/325, 6-8 tabs daily.  She has a h/o HTN, mild depression, DM II, and peripheral neuropathy.  In addition to the narcotic, her meds include HCTZ, glyburide, and paroxetine.</a:t>
            </a:r>
          </a:p>
          <a:p>
            <a:pPr marL="0" indent="0">
              <a:buNone/>
            </a:pPr>
            <a:endParaRPr lang="en-US" sz="2400" dirty="0"/>
          </a:p>
          <a:p>
            <a:pPr marL="0" indent="0">
              <a:buNone/>
            </a:pPr>
            <a:r>
              <a:rPr lang="en-US" sz="2400" dirty="0"/>
              <a:t>Which medication(s) may be contributing to her lassitude?</a:t>
            </a:r>
          </a:p>
        </p:txBody>
      </p:sp>
    </p:spTree>
    <p:extLst>
      <p:ext uri="{BB962C8B-B14F-4D97-AF65-F5344CB8AC3E}">
        <p14:creationId xmlns:p14="http://schemas.microsoft.com/office/powerpoint/2010/main" val="293135340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32C46-6E54-43A1-B833-6E900C1F63D7}"/>
              </a:ext>
            </a:extLst>
          </p:cNvPr>
          <p:cNvSpPr>
            <a:spLocks noGrp="1"/>
          </p:cNvSpPr>
          <p:nvPr>
            <p:ph type="title"/>
          </p:nvPr>
        </p:nvSpPr>
        <p:spPr/>
        <p:txBody>
          <a:bodyPr>
            <a:normAutofit/>
          </a:bodyPr>
          <a:lstStyle/>
          <a:p>
            <a:r>
              <a:rPr lang="en-US" sz="3600" b="1" dirty="0"/>
              <a:t>Strategy 5: Treat the Treatable Conditions  </a:t>
            </a:r>
          </a:p>
        </p:txBody>
      </p:sp>
      <p:sp>
        <p:nvSpPr>
          <p:cNvPr id="3" name="Content Placeholder 2">
            <a:extLst>
              <a:ext uri="{FF2B5EF4-FFF2-40B4-BE49-F238E27FC236}">
                <a16:creationId xmlns:a16="http://schemas.microsoft.com/office/drawing/2014/main" id="{E435DA20-C32D-4449-ADE8-D31CD5C49D7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0446926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Strategy 5:</a:t>
            </a:r>
            <a:r>
              <a:rPr lang="en-US" sz="2800" dirty="0"/>
              <a:t> Treat the Treatable Conditions in NH: Pneumonia:  A RCT</a:t>
            </a:r>
          </a:p>
        </p:txBody>
      </p:sp>
      <p:sp>
        <p:nvSpPr>
          <p:cNvPr id="3" name="Content Placeholder 2"/>
          <p:cNvSpPr>
            <a:spLocks noGrp="1"/>
          </p:cNvSpPr>
          <p:nvPr>
            <p:ph idx="1"/>
          </p:nvPr>
        </p:nvSpPr>
        <p:spPr/>
        <p:txBody>
          <a:bodyPr>
            <a:normAutofit/>
          </a:bodyPr>
          <a:lstStyle/>
          <a:p>
            <a:r>
              <a:rPr lang="en-US" sz="2400" dirty="0"/>
              <a:t>680 residents 65 and older in Ontario</a:t>
            </a:r>
          </a:p>
          <a:p>
            <a:r>
              <a:rPr lang="en-US" sz="2400" dirty="0"/>
              <a:t>Randomized to treatment with clinical pathway in NH vs. usual care</a:t>
            </a:r>
          </a:p>
          <a:p>
            <a:r>
              <a:rPr lang="en-US" sz="2400" dirty="0"/>
              <a:t>10% of the treatment group (34/327) were hospitalized</a:t>
            </a:r>
          </a:p>
          <a:p>
            <a:r>
              <a:rPr lang="en-US" sz="2400" dirty="0"/>
              <a:t>22% of the usual care group (76/353) were hospitalized (p=.001) </a:t>
            </a:r>
          </a:p>
          <a:p>
            <a:r>
              <a:rPr lang="en-US" sz="2400" dirty="0"/>
              <a:t>Mortality was 8% in treatment group vs. 9% in usual care (p=.23)</a:t>
            </a:r>
          </a:p>
          <a:p>
            <a:r>
              <a:rPr lang="en-US" sz="2400" dirty="0"/>
              <a:t>Treating pneumonia in the nursing home can reduce hospitalizations</a:t>
            </a:r>
          </a:p>
          <a:p>
            <a:pPr marL="0" indent="0">
              <a:buNone/>
            </a:pPr>
            <a:r>
              <a:rPr lang="en-US" sz="2000" dirty="0"/>
              <a:t>Loeb M. </a:t>
            </a:r>
            <a:r>
              <a:rPr lang="en-US" sz="2000" i="1" dirty="0"/>
              <a:t>JAMA </a:t>
            </a:r>
            <a:r>
              <a:rPr lang="en-US" sz="2000" dirty="0"/>
              <a:t>2006;295:2503-2510.</a:t>
            </a:r>
          </a:p>
        </p:txBody>
      </p:sp>
    </p:spTree>
    <p:extLst>
      <p:ext uri="{BB962C8B-B14F-4D97-AF65-F5344CB8AC3E}">
        <p14:creationId xmlns:p14="http://schemas.microsoft.com/office/powerpoint/2010/main" val="231354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87EB8-BA7F-4A74-804E-8088BEF8B950}"/>
              </a:ext>
            </a:extLst>
          </p:cNvPr>
          <p:cNvSpPr>
            <a:spLocks noGrp="1"/>
          </p:cNvSpPr>
          <p:nvPr>
            <p:ph type="title"/>
          </p:nvPr>
        </p:nvSpPr>
        <p:spPr/>
        <p:txBody>
          <a:bodyPr>
            <a:normAutofit/>
          </a:bodyPr>
          <a:lstStyle/>
          <a:p>
            <a:r>
              <a:rPr lang="en-US" sz="3600" dirty="0"/>
              <a:t>Discussion</a:t>
            </a:r>
          </a:p>
        </p:txBody>
      </p:sp>
      <p:sp>
        <p:nvSpPr>
          <p:cNvPr id="3" name="Content Placeholder 2">
            <a:extLst>
              <a:ext uri="{FF2B5EF4-FFF2-40B4-BE49-F238E27FC236}">
                <a16:creationId xmlns:a16="http://schemas.microsoft.com/office/drawing/2014/main" id="{5E4BBF66-2F17-4767-9723-228522C03E27}"/>
              </a:ext>
            </a:extLst>
          </p:cNvPr>
          <p:cNvSpPr>
            <a:spLocks noGrp="1"/>
          </p:cNvSpPr>
          <p:nvPr>
            <p:ph idx="1"/>
          </p:nvPr>
        </p:nvSpPr>
        <p:spPr/>
        <p:txBody>
          <a:bodyPr>
            <a:normAutofit/>
          </a:bodyPr>
          <a:lstStyle/>
          <a:p>
            <a:r>
              <a:rPr lang="en-US" sz="2800" dirty="0"/>
              <a:t>What is your Facility doing (or not) to reduce hospitalizations and/or rehospitalizations?</a:t>
            </a:r>
          </a:p>
          <a:p>
            <a:endParaRPr lang="en-US" sz="2800" dirty="0"/>
          </a:p>
          <a:p>
            <a:r>
              <a:rPr lang="en-US" sz="2800" dirty="0"/>
              <a:t>What has seemed to work best?  </a:t>
            </a:r>
          </a:p>
          <a:p>
            <a:endParaRPr lang="en-US" sz="2800" dirty="0"/>
          </a:p>
          <a:p>
            <a:r>
              <a:rPr lang="en-US" sz="2800" dirty="0"/>
              <a:t>What policy, procedure, or practice improvement would you (as medical director, administrator, DON, APN, or attending physician) recommend in the facility(-</a:t>
            </a:r>
            <a:r>
              <a:rPr lang="en-US" sz="2800" dirty="0" err="1"/>
              <a:t>ies</a:t>
            </a:r>
            <a:r>
              <a:rPr lang="en-US" sz="2800" dirty="0"/>
              <a:t>) where you work? </a:t>
            </a:r>
          </a:p>
        </p:txBody>
      </p:sp>
    </p:spTree>
    <p:extLst>
      <p:ext uri="{BB962C8B-B14F-4D97-AF65-F5344CB8AC3E}">
        <p14:creationId xmlns:p14="http://schemas.microsoft.com/office/powerpoint/2010/main" val="344571066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Other Conditions Treatable in the Nursing Home:</a:t>
            </a:r>
            <a:br>
              <a:rPr lang="en-US" sz="3200" dirty="0"/>
            </a:br>
            <a:r>
              <a:rPr lang="en-US" sz="3200" dirty="0"/>
              <a:t>(Strategy 5)</a:t>
            </a:r>
          </a:p>
        </p:txBody>
      </p:sp>
      <p:sp>
        <p:nvSpPr>
          <p:cNvPr id="3" name="Content Placeholder 2"/>
          <p:cNvSpPr>
            <a:spLocks noGrp="1"/>
          </p:cNvSpPr>
          <p:nvPr>
            <p:ph idx="1"/>
          </p:nvPr>
        </p:nvSpPr>
        <p:spPr/>
        <p:txBody>
          <a:bodyPr>
            <a:normAutofit lnSpcReduction="10000"/>
          </a:bodyPr>
          <a:lstStyle/>
          <a:p>
            <a:endParaRPr lang="en-US" sz="2800" dirty="0"/>
          </a:p>
          <a:p>
            <a:r>
              <a:rPr lang="en-US" sz="2800" dirty="0"/>
              <a:t>Dehydration without shock</a:t>
            </a:r>
          </a:p>
          <a:p>
            <a:r>
              <a:rPr lang="en-US" sz="2800" dirty="0"/>
              <a:t>Congestive Heart Failure without respiratory failure</a:t>
            </a:r>
          </a:p>
          <a:p>
            <a:r>
              <a:rPr lang="en-US" sz="2800" dirty="0"/>
              <a:t>Urinary Tract Infection without sepsis</a:t>
            </a:r>
          </a:p>
          <a:p>
            <a:r>
              <a:rPr lang="en-US" sz="2800" dirty="0"/>
              <a:t>Other Infections without Sepsis (or early sepsis?)</a:t>
            </a:r>
          </a:p>
          <a:p>
            <a:r>
              <a:rPr lang="en-US" sz="2800" dirty="0"/>
              <a:t>COPD exacerbation</a:t>
            </a:r>
          </a:p>
          <a:p>
            <a:r>
              <a:rPr lang="en-US" sz="2800" dirty="0"/>
              <a:t>Diabetes Mellitus out of control</a:t>
            </a:r>
          </a:p>
          <a:p>
            <a:r>
              <a:rPr lang="en-US" sz="2800" dirty="0"/>
              <a:t>New atrial fib in some cases</a:t>
            </a:r>
          </a:p>
          <a:p>
            <a:r>
              <a:rPr lang="en-US" sz="2800" dirty="0"/>
              <a:t>Others?  Neutropenic fever?</a:t>
            </a:r>
          </a:p>
        </p:txBody>
      </p:sp>
    </p:spTree>
    <p:extLst>
      <p:ext uri="{BB962C8B-B14F-4D97-AF65-F5344CB8AC3E}">
        <p14:creationId xmlns:p14="http://schemas.microsoft.com/office/powerpoint/2010/main" val="228305125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C4665-6257-498F-BC8E-1E16044EC3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FEBA67-B235-4999-9D7E-37533FA7A7D5}"/>
              </a:ext>
            </a:extLst>
          </p:cNvPr>
          <p:cNvSpPr>
            <a:spLocks noGrp="1"/>
          </p:cNvSpPr>
          <p:nvPr>
            <p:ph idx="1"/>
          </p:nvPr>
        </p:nvSpPr>
        <p:spPr/>
        <p:txBody>
          <a:bodyPr/>
          <a:lstStyle/>
          <a:p>
            <a:pPr marL="0" indent="0" algn="r">
              <a:buNone/>
            </a:pPr>
            <a:endParaRPr lang="en-US" dirty="0"/>
          </a:p>
          <a:p>
            <a:pPr marL="0" indent="0" algn="ctr">
              <a:buNone/>
            </a:pPr>
            <a:r>
              <a:rPr lang="en-US" b="1" dirty="0"/>
              <a:t>STRATEGY 6:</a:t>
            </a:r>
          </a:p>
          <a:p>
            <a:pPr marL="0" indent="0" algn="ctr">
              <a:buNone/>
            </a:pPr>
            <a:endParaRPr lang="en-US" b="1" dirty="0"/>
          </a:p>
          <a:p>
            <a:pPr marL="0" indent="0" algn="ctr">
              <a:buNone/>
            </a:pPr>
            <a:r>
              <a:rPr lang="en-US" dirty="0"/>
              <a:t>PROMOTE ADVANCE CARE PLANNING,</a:t>
            </a:r>
          </a:p>
          <a:p>
            <a:pPr marL="0" indent="0" algn="ctr">
              <a:buNone/>
            </a:pPr>
            <a:endParaRPr lang="en-US" dirty="0"/>
          </a:p>
          <a:p>
            <a:pPr marL="0" indent="0" algn="ctr">
              <a:buNone/>
            </a:pPr>
            <a:r>
              <a:rPr lang="en-US" dirty="0"/>
              <a:t>APPROPRIATE HOSPICE CARE</a:t>
            </a:r>
          </a:p>
        </p:txBody>
      </p:sp>
    </p:spTree>
    <p:extLst>
      <p:ext uri="{BB962C8B-B14F-4D97-AF65-F5344CB8AC3E}">
        <p14:creationId xmlns:p14="http://schemas.microsoft.com/office/powerpoint/2010/main" val="165014490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Strategy 6:</a:t>
            </a:r>
            <a:r>
              <a:rPr lang="en-US" sz="3200" dirty="0"/>
              <a:t> </a:t>
            </a:r>
            <a:r>
              <a:rPr lang="en-US" sz="3200" b="1" dirty="0"/>
              <a:t>Promote</a:t>
            </a:r>
            <a:r>
              <a:rPr lang="en-US" sz="3200" dirty="0"/>
              <a:t> </a:t>
            </a:r>
            <a:r>
              <a:rPr lang="en-US" sz="3200" b="1" dirty="0"/>
              <a:t>Advance Care Planning</a:t>
            </a:r>
            <a:br>
              <a:rPr lang="en-US" sz="3200" b="1" dirty="0"/>
            </a:br>
            <a:r>
              <a:rPr lang="en-US" sz="3200" dirty="0"/>
              <a:t>A </a:t>
            </a:r>
            <a:r>
              <a:rPr lang="en-US" sz="3200" b="1" dirty="0"/>
              <a:t>Randomized Controlled Trial</a:t>
            </a:r>
          </a:p>
        </p:txBody>
      </p:sp>
      <p:sp>
        <p:nvSpPr>
          <p:cNvPr id="3" name="Content Placeholder 2"/>
          <p:cNvSpPr>
            <a:spLocks noGrp="1"/>
          </p:cNvSpPr>
          <p:nvPr>
            <p:ph idx="1"/>
          </p:nvPr>
        </p:nvSpPr>
        <p:spPr/>
        <p:txBody>
          <a:bodyPr>
            <a:normAutofit/>
          </a:bodyPr>
          <a:lstStyle/>
          <a:p>
            <a:r>
              <a:rPr lang="en-US" sz="2400" b="1" dirty="0"/>
              <a:t>RCT of 205 NH residents in 3 NHs</a:t>
            </a:r>
          </a:p>
          <a:p>
            <a:r>
              <a:rPr lang="en-US" sz="2400" dirty="0"/>
              <a:t>Participants  had to be those whose goals of care, preferences and need for palliative care made them appropriate for hospice</a:t>
            </a:r>
          </a:p>
          <a:p>
            <a:r>
              <a:rPr lang="en-US" sz="2400" dirty="0"/>
              <a:t>Intervention was a structured interview involving residents and surrogate decision makers</a:t>
            </a:r>
          </a:p>
          <a:p>
            <a:r>
              <a:rPr lang="en-US" sz="2400" dirty="0"/>
              <a:t>Intervention residents were more likely to enroll in hospice within 30 days (20% </a:t>
            </a:r>
            <a:r>
              <a:rPr lang="en-US" sz="2400" dirty="0" err="1"/>
              <a:t>vs</a:t>
            </a:r>
            <a:r>
              <a:rPr lang="en-US" sz="2400" dirty="0"/>
              <a:t> 1%) and in follow up (25% </a:t>
            </a:r>
            <a:r>
              <a:rPr lang="en-US" sz="2400" dirty="0" err="1"/>
              <a:t>vs</a:t>
            </a:r>
            <a:r>
              <a:rPr lang="en-US" sz="2400" dirty="0"/>
              <a:t> 6%).  </a:t>
            </a:r>
          </a:p>
          <a:p>
            <a:r>
              <a:rPr lang="en-US" sz="2400" b="1" dirty="0"/>
              <a:t>Intervention residents also had fewer acute care admissions </a:t>
            </a:r>
            <a:r>
              <a:rPr lang="en-US" sz="2400" dirty="0"/>
              <a:t>(0.28 </a:t>
            </a:r>
            <a:r>
              <a:rPr lang="en-US" sz="2400" dirty="0" err="1"/>
              <a:t>vs</a:t>
            </a:r>
            <a:r>
              <a:rPr lang="en-US" sz="2400" dirty="0"/>
              <a:t> 0.49; p=.04)</a:t>
            </a:r>
          </a:p>
          <a:p>
            <a:pPr marL="0" indent="0">
              <a:buNone/>
            </a:pPr>
            <a:r>
              <a:rPr lang="en-US" sz="2400" dirty="0"/>
              <a:t> </a:t>
            </a:r>
            <a:r>
              <a:rPr lang="en-US" sz="2000" dirty="0" err="1"/>
              <a:t>Casarett</a:t>
            </a:r>
            <a:r>
              <a:rPr lang="en-US" sz="2000" dirty="0"/>
              <a:t> D et al. </a:t>
            </a:r>
            <a:r>
              <a:rPr lang="en-US" sz="2000" i="1" dirty="0"/>
              <a:t>JAMA </a:t>
            </a:r>
            <a:r>
              <a:rPr lang="en-US" sz="2000" dirty="0"/>
              <a:t>2005;294:211-217</a:t>
            </a:r>
            <a:r>
              <a:rPr lang="en-US" sz="2400" dirty="0"/>
              <a:t>   </a:t>
            </a:r>
          </a:p>
        </p:txBody>
      </p:sp>
    </p:spTree>
    <p:extLst>
      <p:ext uri="{BB962C8B-B14F-4D97-AF65-F5344CB8AC3E}">
        <p14:creationId xmlns:p14="http://schemas.microsoft.com/office/powerpoint/2010/main" val="265581638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Strategy 6: Advance Care Planning –</a:t>
            </a:r>
            <a:br>
              <a:rPr lang="en-US" sz="3600" b="1" dirty="0"/>
            </a:br>
            <a:r>
              <a:rPr lang="en-US" sz="2700" dirty="0"/>
              <a:t>Systematic Review of Literature (13/4654 articles met criteria)</a:t>
            </a:r>
          </a:p>
        </p:txBody>
      </p:sp>
      <p:sp>
        <p:nvSpPr>
          <p:cNvPr id="3" name="Content Placeholder 2"/>
          <p:cNvSpPr>
            <a:spLocks noGrp="1"/>
          </p:cNvSpPr>
          <p:nvPr>
            <p:ph idx="1"/>
          </p:nvPr>
        </p:nvSpPr>
        <p:spPr/>
        <p:txBody>
          <a:bodyPr>
            <a:normAutofit/>
          </a:bodyPr>
          <a:lstStyle/>
          <a:p>
            <a:pPr marL="0" indent="0">
              <a:buNone/>
            </a:pPr>
            <a:r>
              <a:rPr lang="en-US" sz="2000" dirty="0"/>
              <a:t>ACP Interventions in the 13 Articles included:</a:t>
            </a:r>
          </a:p>
          <a:p>
            <a:r>
              <a:rPr lang="en-US" sz="2000" dirty="0"/>
              <a:t>Educational programs (5)</a:t>
            </a:r>
          </a:p>
          <a:p>
            <a:r>
              <a:rPr lang="en-US" sz="2000" dirty="0"/>
              <a:t>Introduce or evaluate a new ACP form (5)</a:t>
            </a:r>
          </a:p>
          <a:p>
            <a:r>
              <a:rPr lang="en-US" sz="2000" dirty="0"/>
              <a:t>ACP program with Palliative Care  initiative (2)</a:t>
            </a:r>
          </a:p>
          <a:p>
            <a:r>
              <a:rPr lang="en-US" sz="2000" dirty="0"/>
              <a:t>Effect of DNR Order on Medical Treatment of </a:t>
            </a:r>
            <a:r>
              <a:rPr lang="en-US" sz="2000" dirty="0" err="1"/>
              <a:t>Resp</a:t>
            </a:r>
            <a:r>
              <a:rPr lang="en-US" sz="2000" dirty="0"/>
              <a:t> infection(1)</a:t>
            </a:r>
          </a:p>
          <a:p>
            <a:endParaRPr lang="en-US" sz="2000" dirty="0"/>
          </a:p>
          <a:p>
            <a:r>
              <a:rPr lang="en-US" sz="2400" dirty="0"/>
              <a:t>ACP </a:t>
            </a:r>
            <a:r>
              <a:rPr lang="en-US" sz="2400" b="1" dirty="0"/>
              <a:t>decreased hospitalization rates by 9-26%</a:t>
            </a:r>
          </a:p>
          <a:p>
            <a:r>
              <a:rPr lang="en-US" sz="2400" dirty="0"/>
              <a:t>ACP was </a:t>
            </a:r>
            <a:r>
              <a:rPr lang="en-US" sz="2400" b="1" dirty="0"/>
              <a:t>not associated with increased mortality</a:t>
            </a:r>
            <a:r>
              <a:rPr lang="en-US" sz="2400" dirty="0"/>
              <a:t> in the 2 studies that measured it</a:t>
            </a:r>
          </a:p>
          <a:p>
            <a:r>
              <a:rPr lang="en-US" sz="2400" dirty="0"/>
              <a:t>There is </a:t>
            </a:r>
            <a:r>
              <a:rPr lang="en-US" sz="2400" b="1" dirty="0"/>
              <a:t>a dearth of RCT in the field of ACP</a:t>
            </a:r>
          </a:p>
          <a:p>
            <a:pPr marL="0" indent="0">
              <a:buNone/>
            </a:pPr>
            <a:r>
              <a:rPr lang="en-US" sz="2000" dirty="0"/>
              <a:t>                                                                 Martin et al.  JAMDA 17 (2016):284-293</a:t>
            </a:r>
            <a:r>
              <a:rPr lang="en-US" sz="2400" dirty="0"/>
              <a:t> </a:t>
            </a:r>
          </a:p>
        </p:txBody>
      </p:sp>
    </p:spTree>
    <p:extLst>
      <p:ext uri="{BB962C8B-B14F-4D97-AF65-F5344CB8AC3E}">
        <p14:creationId xmlns:p14="http://schemas.microsoft.com/office/powerpoint/2010/main" val="419774244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Effect of the Goals of Care Intervention for Advanced Dementia  (RCT) – Hanson et al.</a:t>
            </a:r>
          </a:p>
        </p:txBody>
      </p:sp>
      <p:sp>
        <p:nvSpPr>
          <p:cNvPr id="3" name="Content Placeholder 2"/>
          <p:cNvSpPr>
            <a:spLocks noGrp="1"/>
          </p:cNvSpPr>
          <p:nvPr>
            <p:ph idx="1"/>
          </p:nvPr>
        </p:nvSpPr>
        <p:spPr/>
        <p:txBody>
          <a:bodyPr>
            <a:normAutofit lnSpcReduction="10000"/>
          </a:bodyPr>
          <a:lstStyle/>
          <a:p>
            <a:r>
              <a:rPr lang="en-US" sz="2400" dirty="0"/>
              <a:t>302 residents with advanced dementia and decision makers</a:t>
            </a:r>
          </a:p>
          <a:p>
            <a:r>
              <a:rPr lang="en-US" sz="2400" dirty="0"/>
              <a:t>22 nursing homes</a:t>
            </a:r>
          </a:p>
          <a:p>
            <a:r>
              <a:rPr lang="en-US" sz="2400" dirty="0"/>
              <a:t>INTERVENTION:  Goals of Care video decision aid plus structured discussion with NH providers</a:t>
            </a:r>
          </a:p>
          <a:p>
            <a:pPr marL="0" indent="0">
              <a:buNone/>
            </a:pPr>
            <a:endParaRPr lang="en-US" sz="2400" dirty="0"/>
          </a:p>
          <a:p>
            <a:pPr marL="0" indent="0">
              <a:buNone/>
            </a:pPr>
            <a:r>
              <a:rPr lang="en-US" sz="2400" dirty="0"/>
              <a:t>OUTCOME MEASURES: </a:t>
            </a:r>
          </a:p>
          <a:p>
            <a:pPr marL="0" indent="0">
              <a:buNone/>
            </a:pPr>
            <a:r>
              <a:rPr lang="en-US" sz="2000" dirty="0"/>
              <a:t>3 Months – Perceived quality of communication, family report of concordance of goals with clinicians, and treatment consistent with preferences</a:t>
            </a:r>
          </a:p>
          <a:p>
            <a:pPr marL="0" indent="0">
              <a:buNone/>
            </a:pPr>
            <a:r>
              <a:rPr lang="en-US" sz="2000" dirty="0"/>
              <a:t>9 Months – Family ratings of symptom management and care, palliative care domains in care plans, MOST completion, and hospital transfers</a:t>
            </a:r>
          </a:p>
          <a:p>
            <a:pPr marL="0" indent="0">
              <a:buNone/>
            </a:pPr>
            <a:endParaRPr lang="en-US" sz="2000" dirty="0"/>
          </a:p>
          <a:p>
            <a:pPr marL="0" indent="0">
              <a:buNone/>
            </a:pPr>
            <a:r>
              <a:rPr lang="en-US" sz="2000" dirty="0"/>
              <a:t>Hanson L et al.  JAMA </a:t>
            </a:r>
            <a:r>
              <a:rPr lang="en-US" sz="2000" dirty="0" err="1"/>
              <a:t>Int</a:t>
            </a:r>
            <a:r>
              <a:rPr lang="en-US" sz="2000" dirty="0"/>
              <a:t> Med. 2017;177(1):24-31</a:t>
            </a:r>
            <a:r>
              <a:rPr lang="en-US" sz="1800" dirty="0"/>
              <a:t> </a:t>
            </a:r>
          </a:p>
          <a:p>
            <a:pPr marL="0" indent="0">
              <a:buNone/>
            </a:pPr>
            <a:endParaRPr lang="en-US" sz="2000" dirty="0"/>
          </a:p>
        </p:txBody>
      </p:sp>
    </p:spTree>
    <p:extLst>
      <p:ext uri="{BB962C8B-B14F-4D97-AF65-F5344CB8AC3E}">
        <p14:creationId xmlns:p14="http://schemas.microsoft.com/office/powerpoint/2010/main" val="365587602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Effect of the Goals of Care Intervention for Advanced Dementia  (RCT) - Results</a:t>
            </a:r>
          </a:p>
        </p:txBody>
      </p:sp>
      <p:sp>
        <p:nvSpPr>
          <p:cNvPr id="3" name="Content Placeholder 2"/>
          <p:cNvSpPr>
            <a:spLocks noGrp="1"/>
          </p:cNvSpPr>
          <p:nvPr>
            <p:ph idx="1"/>
          </p:nvPr>
        </p:nvSpPr>
        <p:spPr/>
        <p:txBody>
          <a:bodyPr>
            <a:normAutofit/>
          </a:bodyPr>
          <a:lstStyle/>
          <a:p>
            <a:r>
              <a:rPr lang="en-US" sz="2400" dirty="0"/>
              <a:t>Better quality of communication</a:t>
            </a:r>
          </a:p>
          <a:p>
            <a:r>
              <a:rPr lang="en-US" sz="2400" dirty="0"/>
              <a:t>Better end of life communication</a:t>
            </a:r>
          </a:p>
          <a:p>
            <a:r>
              <a:rPr lang="en-US" sz="2400" dirty="0"/>
              <a:t>No difference in goal of care concordance at 3 months</a:t>
            </a:r>
          </a:p>
          <a:p>
            <a:r>
              <a:rPr lang="en-US" sz="2400" dirty="0"/>
              <a:t>Better goal of care concordance at 9 months</a:t>
            </a:r>
          </a:p>
          <a:p>
            <a:r>
              <a:rPr lang="en-US" sz="2400" dirty="0"/>
              <a:t>No difference in treatment consistent with preferences, symptom management, or quality of care</a:t>
            </a:r>
          </a:p>
          <a:p>
            <a:r>
              <a:rPr lang="en-US" sz="2400" b="1" dirty="0"/>
              <a:t>Treatment group had more palliative care content in care plan, more MOST orders</a:t>
            </a:r>
            <a:r>
              <a:rPr lang="en-US" sz="2400" dirty="0"/>
              <a:t>, and </a:t>
            </a:r>
            <a:r>
              <a:rPr lang="en-US" sz="2400" b="1" dirty="0"/>
              <a:t>half as many hospital transfers</a:t>
            </a:r>
          </a:p>
          <a:p>
            <a:r>
              <a:rPr lang="en-US" sz="2400" b="1" dirty="0"/>
              <a:t>No difference in survival at 9 months</a:t>
            </a:r>
          </a:p>
          <a:p>
            <a:pPr marL="0" indent="0">
              <a:buNone/>
            </a:pPr>
            <a:r>
              <a:rPr lang="en-US" sz="2400" dirty="0"/>
              <a:t>Hanson L et al.  JAMA </a:t>
            </a:r>
            <a:r>
              <a:rPr lang="en-US" sz="2400" dirty="0" err="1"/>
              <a:t>Int</a:t>
            </a:r>
            <a:r>
              <a:rPr lang="en-US" sz="2400" dirty="0"/>
              <a:t> Med. 2017;177(1):24-31</a:t>
            </a:r>
            <a:r>
              <a:rPr lang="en-US" sz="2000" dirty="0"/>
              <a:t> </a:t>
            </a:r>
          </a:p>
        </p:txBody>
      </p:sp>
    </p:spTree>
    <p:extLst>
      <p:ext uri="{BB962C8B-B14F-4D97-AF65-F5344CB8AC3E}">
        <p14:creationId xmlns:p14="http://schemas.microsoft.com/office/powerpoint/2010/main" val="198739016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Strategy 6: Flags and Tips for Having The Hospice Conversation in PA/LTC</a:t>
            </a:r>
          </a:p>
        </p:txBody>
      </p:sp>
      <p:sp>
        <p:nvSpPr>
          <p:cNvPr id="3" name="Content Placeholder 2"/>
          <p:cNvSpPr>
            <a:spLocks noGrp="1"/>
          </p:cNvSpPr>
          <p:nvPr>
            <p:ph idx="1"/>
          </p:nvPr>
        </p:nvSpPr>
        <p:spPr/>
        <p:txBody>
          <a:bodyPr>
            <a:normAutofit lnSpcReduction="10000"/>
          </a:bodyPr>
          <a:lstStyle/>
          <a:p>
            <a:pPr marL="0" indent="0">
              <a:buNone/>
            </a:pPr>
            <a:r>
              <a:rPr lang="en-US" sz="2400" b="1" dirty="0"/>
              <a:t>A “Flag” </a:t>
            </a:r>
            <a:r>
              <a:rPr lang="en-US" sz="2400" dirty="0"/>
              <a:t>(from recurrent hospitalizations to PA to Hospice in AL):  End-stage ischemic cardiomyopathy.  </a:t>
            </a:r>
            <a:r>
              <a:rPr lang="en-US" sz="2400" b="1" dirty="0"/>
              <a:t>“Do I have to go back to the hospital if I get sick again?”</a:t>
            </a:r>
          </a:p>
          <a:p>
            <a:pPr marL="0" indent="0">
              <a:buNone/>
            </a:pPr>
            <a:endParaRPr lang="en-US" sz="2400" dirty="0"/>
          </a:p>
          <a:p>
            <a:pPr marL="0" indent="0">
              <a:buNone/>
            </a:pPr>
            <a:r>
              <a:rPr lang="en-US" sz="2400" b="1" dirty="0"/>
              <a:t>Clinical Pearl:  </a:t>
            </a:r>
            <a:r>
              <a:rPr lang="en-US" sz="2400" dirty="0"/>
              <a:t>Consider asking the patient with multiple readmissions</a:t>
            </a:r>
            <a:r>
              <a:rPr lang="en-US" sz="2400" b="1" dirty="0"/>
              <a:t> if the last hospitalization helped them, hurt them, or made no difference.  </a:t>
            </a:r>
          </a:p>
          <a:p>
            <a:pPr marL="0" indent="0">
              <a:buNone/>
            </a:pPr>
            <a:endParaRPr lang="en-US" sz="2400" b="1" dirty="0"/>
          </a:p>
          <a:p>
            <a:pPr marL="0" indent="0">
              <a:buNone/>
            </a:pPr>
            <a:r>
              <a:rPr lang="en-US" sz="2400" b="1" dirty="0"/>
              <a:t>With family:  “Would you be surprised if your loved one were to pass away sometime in the next 12 months?”</a:t>
            </a:r>
          </a:p>
          <a:p>
            <a:pPr marL="0" indent="0">
              <a:buNone/>
            </a:pPr>
            <a:endParaRPr lang="en-US" sz="2400" b="1" dirty="0"/>
          </a:p>
          <a:p>
            <a:pPr marL="0" indent="0">
              <a:buNone/>
            </a:pPr>
            <a:r>
              <a:rPr lang="en-US" sz="2400" b="1" dirty="0"/>
              <a:t>see Conversation Project  </a:t>
            </a:r>
            <a:r>
              <a:rPr lang="en-US" sz="2400" b="1" dirty="0">
                <a:hlinkClick r:id="rId2"/>
              </a:rPr>
              <a:t>www.TheConversationProject.org</a:t>
            </a:r>
            <a:r>
              <a:rPr lang="en-US" sz="2400" b="1" dirty="0"/>
              <a:t>  </a:t>
            </a:r>
          </a:p>
        </p:txBody>
      </p:sp>
    </p:spTree>
    <p:extLst>
      <p:ext uri="{BB962C8B-B14F-4D97-AF65-F5344CB8AC3E}">
        <p14:creationId xmlns:p14="http://schemas.microsoft.com/office/powerpoint/2010/main" val="299156724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8D8ED-79DF-4C60-8770-92F5F1C99B58}"/>
              </a:ext>
            </a:extLst>
          </p:cNvPr>
          <p:cNvSpPr>
            <a:spLocks noGrp="1"/>
          </p:cNvSpPr>
          <p:nvPr>
            <p:ph type="title"/>
          </p:nvPr>
        </p:nvSpPr>
        <p:spPr/>
        <p:txBody>
          <a:bodyPr>
            <a:normAutofit fontScale="90000"/>
          </a:bodyPr>
          <a:lstStyle/>
          <a:p>
            <a:r>
              <a:rPr lang="en-US" sz="3600" dirty="0"/>
              <a:t>Strategy 6: Advance Care Planning – </a:t>
            </a:r>
            <a:br>
              <a:rPr lang="en-US" sz="3600" dirty="0"/>
            </a:br>
            <a:r>
              <a:rPr lang="en-US" sz="3600" dirty="0"/>
              <a:t>A Process, not an Event</a:t>
            </a:r>
          </a:p>
        </p:txBody>
      </p:sp>
      <p:sp>
        <p:nvSpPr>
          <p:cNvPr id="3" name="Content Placeholder 2">
            <a:extLst>
              <a:ext uri="{FF2B5EF4-FFF2-40B4-BE49-F238E27FC236}">
                <a16:creationId xmlns:a16="http://schemas.microsoft.com/office/drawing/2014/main" id="{507730C7-8941-4798-BC17-7439FF45A21E}"/>
              </a:ext>
            </a:extLst>
          </p:cNvPr>
          <p:cNvSpPr>
            <a:spLocks noGrp="1"/>
          </p:cNvSpPr>
          <p:nvPr>
            <p:ph idx="1"/>
          </p:nvPr>
        </p:nvSpPr>
        <p:spPr/>
        <p:txBody>
          <a:bodyPr>
            <a:normAutofit/>
          </a:bodyPr>
          <a:lstStyle/>
          <a:p>
            <a:r>
              <a:rPr lang="en-US" sz="2400" dirty="0"/>
              <a:t>Identify appropriate decision makers first, including a capacity assessment of the patient first</a:t>
            </a:r>
          </a:p>
          <a:p>
            <a:r>
              <a:rPr lang="en-US" sz="2400" dirty="0"/>
              <a:t>Will often require many conversations along the course of a PA/LTC stay</a:t>
            </a:r>
          </a:p>
          <a:p>
            <a:r>
              <a:rPr lang="en-US" sz="2400" dirty="0"/>
              <a:t>Listen well, reflect back to patient or POAHC what you are hearing.  Identify patient’s goals of care, preferences.</a:t>
            </a:r>
          </a:p>
          <a:p>
            <a:r>
              <a:rPr lang="en-US" sz="2400" dirty="0"/>
              <a:t>Take it in bits that are manageable for the key stakeholders to process to make your efforts effective and of value to all</a:t>
            </a:r>
          </a:p>
          <a:p>
            <a:r>
              <a:rPr lang="en-US" sz="2400" dirty="0"/>
              <a:t>Document and use 99497, 99498 codes properly to make your efforts productive as well as to represent your patient’s preferences and best interests</a:t>
            </a:r>
          </a:p>
        </p:txBody>
      </p:sp>
    </p:spTree>
    <p:extLst>
      <p:ext uri="{BB962C8B-B14F-4D97-AF65-F5344CB8AC3E}">
        <p14:creationId xmlns:p14="http://schemas.microsoft.com/office/powerpoint/2010/main" val="293198094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16B81-D1E3-42E2-9E2F-3AA4A5DC15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CA555C4-FF87-4650-A694-26463ACDB2C0}"/>
              </a:ext>
            </a:extLst>
          </p:cNvPr>
          <p:cNvSpPr>
            <a:spLocks noGrp="1"/>
          </p:cNvSpPr>
          <p:nvPr>
            <p:ph idx="1"/>
          </p:nvPr>
        </p:nvSpPr>
        <p:spPr/>
        <p:txBody>
          <a:bodyPr/>
          <a:lstStyle/>
          <a:p>
            <a:pPr marL="0" indent="0" algn="ctr">
              <a:buNone/>
            </a:pPr>
            <a:r>
              <a:rPr lang="en-US" sz="3600" b="1" dirty="0"/>
              <a:t>STRATEGY 7</a:t>
            </a:r>
          </a:p>
          <a:p>
            <a:pPr marL="0" indent="0" algn="ctr">
              <a:buNone/>
            </a:pPr>
            <a:endParaRPr lang="en-US" sz="3600" b="1" dirty="0"/>
          </a:p>
          <a:p>
            <a:pPr marL="0" indent="0" algn="ctr">
              <a:buNone/>
            </a:pPr>
            <a:r>
              <a:rPr lang="en-US" sz="3600" dirty="0"/>
              <a:t>PROVIDE GREATER PHYSICIAN AND </a:t>
            </a:r>
          </a:p>
          <a:p>
            <a:pPr marL="0" indent="0" algn="ctr">
              <a:buNone/>
            </a:pPr>
            <a:endParaRPr lang="en-US" sz="3600" dirty="0"/>
          </a:p>
          <a:p>
            <a:pPr marL="0" indent="0" algn="ctr">
              <a:buNone/>
            </a:pPr>
            <a:r>
              <a:rPr lang="en-US" sz="3600" dirty="0"/>
              <a:t>APN PRESENCE IN SNF PA/LTC</a:t>
            </a:r>
          </a:p>
          <a:p>
            <a:pPr marL="0" indent="0" algn="ctr">
              <a:buNone/>
            </a:pPr>
            <a:endParaRPr lang="en-US" b="1" dirty="0"/>
          </a:p>
          <a:p>
            <a:pPr marL="0" indent="0" algn="ctr">
              <a:buNone/>
            </a:pPr>
            <a:endParaRPr lang="en-US" dirty="0"/>
          </a:p>
        </p:txBody>
      </p:sp>
    </p:spTree>
    <p:extLst>
      <p:ext uri="{BB962C8B-B14F-4D97-AF65-F5344CB8AC3E}">
        <p14:creationId xmlns:p14="http://schemas.microsoft.com/office/powerpoint/2010/main" val="304209500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Scope of the Problem:  </a:t>
            </a:r>
            <a:r>
              <a:rPr lang="en-US" sz="2800" b="1" dirty="0"/>
              <a:t>MD “MIA”</a:t>
            </a:r>
            <a:br>
              <a:rPr lang="en-US" sz="2800" b="1" dirty="0"/>
            </a:br>
            <a:r>
              <a:rPr lang="en-US" sz="2800" b="1" dirty="0"/>
              <a:t>High Risk Patients not Being Seen</a:t>
            </a:r>
          </a:p>
        </p:txBody>
      </p:sp>
      <p:sp>
        <p:nvSpPr>
          <p:cNvPr id="3" name="Content Placeholder 2"/>
          <p:cNvSpPr>
            <a:spLocks noGrp="1"/>
          </p:cNvSpPr>
          <p:nvPr>
            <p:ph idx="1"/>
          </p:nvPr>
        </p:nvSpPr>
        <p:spPr/>
        <p:txBody>
          <a:bodyPr>
            <a:normAutofit/>
          </a:bodyPr>
          <a:lstStyle/>
          <a:p>
            <a:endParaRPr lang="en-US" sz="2400" b="1" dirty="0"/>
          </a:p>
          <a:p>
            <a:r>
              <a:rPr lang="en-US" sz="2400" b="1" dirty="0"/>
              <a:t>50% of those readmitted did not see a primary care provider in NH between their hospitalizations.</a:t>
            </a:r>
          </a:p>
          <a:p>
            <a:endParaRPr lang="en-US" sz="2400" b="1" dirty="0"/>
          </a:p>
          <a:p>
            <a:r>
              <a:rPr lang="en-US" sz="2400" b="1" dirty="0"/>
              <a:t>67.3%</a:t>
            </a:r>
            <a:r>
              <a:rPr lang="en-US" sz="2400" dirty="0"/>
              <a:t> of those readmitted will have </a:t>
            </a:r>
            <a:r>
              <a:rPr lang="en-US" sz="2400" b="1" i="1" dirty="0"/>
              <a:t>multiple readmissions</a:t>
            </a:r>
            <a:r>
              <a:rPr lang="en-US" sz="2400" dirty="0"/>
              <a:t>.</a:t>
            </a:r>
          </a:p>
          <a:p>
            <a:endParaRPr lang="en-US" sz="2400" dirty="0"/>
          </a:p>
          <a:p>
            <a:r>
              <a:rPr lang="en-US" sz="2400" dirty="0"/>
              <a:t>The </a:t>
            </a:r>
            <a:r>
              <a:rPr lang="en-US" sz="2400" b="1" i="1" dirty="0"/>
              <a:t>2-year mortality for multiple </a:t>
            </a:r>
            <a:r>
              <a:rPr lang="en-US" sz="2400" b="1" i="1" dirty="0" err="1"/>
              <a:t>readmittees</a:t>
            </a:r>
            <a:r>
              <a:rPr lang="en-US" sz="2400" dirty="0"/>
              <a:t> doubles from 15% to </a:t>
            </a:r>
            <a:r>
              <a:rPr lang="en-US" sz="2400" b="1" dirty="0"/>
              <a:t>30%</a:t>
            </a:r>
            <a:r>
              <a:rPr lang="en-US" sz="2400" dirty="0"/>
              <a:t>.</a:t>
            </a:r>
          </a:p>
          <a:p>
            <a:pPr marL="0" indent="0">
              <a:buNone/>
            </a:pPr>
            <a:endParaRPr lang="en-US" sz="2000" b="1" dirty="0"/>
          </a:p>
          <a:p>
            <a:pPr marL="0" indent="0">
              <a:buNone/>
            </a:pPr>
            <a:r>
              <a:rPr lang="en-US" sz="2000" b="1" dirty="0"/>
              <a:t>Oakes et al, </a:t>
            </a:r>
            <a:r>
              <a:rPr lang="en-US" sz="2000" b="1" i="1" dirty="0"/>
              <a:t>Clinics in Geriatric Medicine. </a:t>
            </a:r>
            <a:r>
              <a:rPr lang="en-US" sz="2000" b="1" dirty="0"/>
              <a:t>2011;27(2):259-271.</a:t>
            </a:r>
          </a:p>
          <a:p>
            <a:pPr marL="0" indent="0">
              <a:buNone/>
            </a:pPr>
            <a:endParaRPr lang="en-US" sz="2000" b="1" dirty="0"/>
          </a:p>
        </p:txBody>
      </p:sp>
    </p:spTree>
    <p:extLst>
      <p:ext uri="{BB962C8B-B14F-4D97-AF65-F5344CB8AC3E}">
        <p14:creationId xmlns:p14="http://schemas.microsoft.com/office/powerpoint/2010/main" val="590016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EC315-7CA8-464E-AA6F-50C1B41FA70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B2F3170-FF83-4628-ADD8-E38279DAB5B4}"/>
              </a:ext>
            </a:extLst>
          </p:cNvPr>
          <p:cNvSpPr>
            <a:spLocks noGrp="1"/>
          </p:cNvSpPr>
          <p:nvPr>
            <p:ph idx="1"/>
          </p:nvPr>
        </p:nvSpPr>
        <p:spPr/>
        <p:txBody>
          <a:bodyPr/>
          <a:lstStyle/>
          <a:p>
            <a:pPr marL="0" indent="0" algn="ctr">
              <a:buNone/>
            </a:pPr>
            <a:endParaRPr lang="en-US" dirty="0"/>
          </a:p>
          <a:p>
            <a:pPr marL="0" indent="0" algn="ctr">
              <a:buNone/>
            </a:pPr>
            <a:r>
              <a:rPr lang="en-US" dirty="0"/>
              <a:t>SOME NON-PREVENTABLE AND PREVENTABLE </a:t>
            </a:r>
          </a:p>
          <a:p>
            <a:pPr marL="0" indent="0" algn="ctr">
              <a:buNone/>
            </a:pPr>
            <a:r>
              <a:rPr lang="en-US" dirty="0"/>
              <a:t>FACTORS AFFECTING READMISSION RATES</a:t>
            </a:r>
          </a:p>
          <a:p>
            <a:pPr marL="0" indent="0" algn="ctr">
              <a:buNone/>
            </a:pPr>
            <a:r>
              <a:rPr lang="en-US" dirty="0"/>
              <a:t> FROM SNF TO HOSPITAL</a:t>
            </a:r>
          </a:p>
        </p:txBody>
      </p:sp>
    </p:spTree>
    <p:extLst>
      <p:ext uri="{BB962C8B-B14F-4D97-AF65-F5344CB8AC3E}">
        <p14:creationId xmlns:p14="http://schemas.microsoft.com/office/powerpoint/2010/main" val="9022864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Strategy 7:  Increase Dedicated Physician/APN Time in SNF</a:t>
            </a:r>
          </a:p>
        </p:txBody>
      </p:sp>
      <p:sp>
        <p:nvSpPr>
          <p:cNvPr id="3" name="Content Placeholder 2"/>
          <p:cNvSpPr>
            <a:spLocks noGrp="1"/>
          </p:cNvSpPr>
          <p:nvPr>
            <p:ph idx="1"/>
          </p:nvPr>
        </p:nvSpPr>
        <p:spPr/>
        <p:txBody>
          <a:bodyPr>
            <a:normAutofit/>
          </a:bodyPr>
          <a:lstStyle/>
          <a:p>
            <a:endParaRPr lang="en-US" sz="2400" b="1" dirty="0"/>
          </a:p>
          <a:p>
            <a:r>
              <a:rPr lang="en-US" sz="2400" b="1" dirty="0"/>
              <a:t>Life Care Centers</a:t>
            </a:r>
            <a:r>
              <a:rPr lang="en-US" sz="2400" dirty="0"/>
              <a:t>:  Reduced SNF Readmissions from </a:t>
            </a:r>
            <a:r>
              <a:rPr lang="en-US" sz="2400" b="1" dirty="0"/>
              <a:t>40% to 15% in 1 year </a:t>
            </a:r>
            <a:r>
              <a:rPr lang="en-US" sz="2400" dirty="0"/>
              <a:t>by placing an </a:t>
            </a:r>
            <a:r>
              <a:rPr lang="en-US" sz="2400" b="1" dirty="0"/>
              <a:t>MD full-time in each facility.  </a:t>
            </a:r>
            <a:r>
              <a:rPr lang="en-US" sz="2000" dirty="0" err="1"/>
              <a:t>Lourde</a:t>
            </a:r>
            <a:r>
              <a:rPr lang="en-US" sz="2000" dirty="0"/>
              <a:t>. </a:t>
            </a:r>
            <a:r>
              <a:rPr lang="en-US" sz="2000" i="1" dirty="0"/>
              <a:t>Provider </a:t>
            </a:r>
            <a:r>
              <a:rPr lang="en-US" sz="2000" dirty="0"/>
              <a:t>Feb 2012; 22-33.</a:t>
            </a:r>
            <a:r>
              <a:rPr lang="en-US" sz="2400" dirty="0"/>
              <a:t> </a:t>
            </a:r>
          </a:p>
          <a:p>
            <a:endParaRPr lang="en-US" sz="2400" b="1" dirty="0"/>
          </a:p>
          <a:p>
            <a:r>
              <a:rPr lang="en-US" sz="2400" b="1" dirty="0"/>
              <a:t>NH residents </a:t>
            </a:r>
            <a:r>
              <a:rPr lang="en-US" sz="2400" dirty="0"/>
              <a:t>in Texas with </a:t>
            </a:r>
            <a:r>
              <a:rPr lang="en-US" sz="2400" b="1" dirty="0"/>
              <a:t>PCP who devoted &lt;5% of their clinical effort (measured by Medicare billings) to NH care </a:t>
            </a:r>
            <a:r>
              <a:rPr lang="en-US" sz="2400" dirty="0"/>
              <a:t>were at </a:t>
            </a:r>
            <a:r>
              <a:rPr lang="en-US" sz="2400" b="1" dirty="0"/>
              <a:t>52% greater risk of potentially avoidable hospitalization</a:t>
            </a:r>
            <a:r>
              <a:rPr lang="en-US" sz="2400" dirty="0"/>
              <a:t> </a:t>
            </a:r>
            <a:r>
              <a:rPr lang="en-US" sz="2400" b="1" dirty="0"/>
              <a:t>than</a:t>
            </a:r>
            <a:r>
              <a:rPr lang="en-US" sz="2400" dirty="0"/>
              <a:t> those whose </a:t>
            </a:r>
            <a:r>
              <a:rPr lang="en-US" sz="2400" b="1" dirty="0"/>
              <a:t>PCP devoted 85% or more of their clinical effort to NH care</a:t>
            </a:r>
            <a:r>
              <a:rPr lang="en-US" sz="2400" dirty="0"/>
              <a:t>.  </a:t>
            </a:r>
            <a:r>
              <a:rPr lang="en-US" sz="2000" dirty="0" err="1"/>
              <a:t>Kuo</a:t>
            </a:r>
            <a:r>
              <a:rPr lang="en-US" sz="2000" dirty="0"/>
              <a:t>,  </a:t>
            </a:r>
            <a:r>
              <a:rPr lang="en-US" sz="2000" i="1" dirty="0"/>
              <a:t>JAGS </a:t>
            </a:r>
            <a:r>
              <a:rPr lang="en-US" sz="2000" dirty="0"/>
              <a:t>2013;61:1750-1757.</a:t>
            </a:r>
          </a:p>
          <a:p>
            <a:endParaRPr lang="en-US" sz="2400" dirty="0"/>
          </a:p>
        </p:txBody>
      </p:sp>
    </p:spTree>
    <p:extLst>
      <p:ext uri="{BB962C8B-B14F-4D97-AF65-F5344CB8AC3E}">
        <p14:creationId xmlns:p14="http://schemas.microsoft.com/office/powerpoint/2010/main" val="62785910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Strategy 7: Managing Medical Complexity at SNF Discharge Requiring MD</a:t>
            </a:r>
          </a:p>
        </p:txBody>
      </p:sp>
      <p:sp>
        <p:nvSpPr>
          <p:cNvPr id="3" name="Content Placeholder 2"/>
          <p:cNvSpPr>
            <a:spLocks noGrp="1"/>
          </p:cNvSpPr>
          <p:nvPr>
            <p:ph idx="1"/>
          </p:nvPr>
        </p:nvSpPr>
        <p:spPr/>
        <p:txBody>
          <a:bodyPr>
            <a:normAutofit lnSpcReduction="10000"/>
          </a:bodyPr>
          <a:lstStyle/>
          <a:p>
            <a:pPr marL="0" indent="0">
              <a:buNone/>
            </a:pPr>
            <a:r>
              <a:rPr lang="en-US" sz="2400" dirty="0"/>
              <a:t>81 year old man with HTN, a fib, CAD, </a:t>
            </a:r>
            <a:r>
              <a:rPr lang="en-US" sz="2400" dirty="0" err="1"/>
              <a:t>HFrEF</a:t>
            </a:r>
            <a:r>
              <a:rPr lang="en-US" sz="2400" dirty="0"/>
              <a:t> 15%, AICD, multiple hospitalizations:</a:t>
            </a:r>
          </a:p>
          <a:p>
            <a:pPr marL="457200" indent="-457200">
              <a:buAutoNum type="arabicPeriod"/>
            </a:pPr>
            <a:r>
              <a:rPr lang="en-US" sz="2400" dirty="0"/>
              <a:t>5 </a:t>
            </a:r>
            <a:r>
              <a:rPr lang="en-US" sz="2400" dirty="0" err="1"/>
              <a:t>mo</a:t>
            </a:r>
            <a:r>
              <a:rPr lang="en-US" sz="2400" dirty="0"/>
              <a:t> ago, 7 days for dehydration and GU sepsis;</a:t>
            </a:r>
          </a:p>
          <a:p>
            <a:pPr marL="457200" indent="-457200">
              <a:buAutoNum type="arabicPeriod"/>
            </a:pPr>
            <a:r>
              <a:rPr lang="en-US" sz="2400" dirty="0"/>
              <a:t>3 days later for CHF exacerbation; SNF rehab</a:t>
            </a:r>
          </a:p>
          <a:p>
            <a:pPr marL="457200" indent="-457200">
              <a:buAutoNum type="arabicPeriod"/>
            </a:pPr>
            <a:r>
              <a:rPr lang="en-US" sz="2400" dirty="0"/>
              <a:t>4 </a:t>
            </a:r>
            <a:r>
              <a:rPr lang="en-US" sz="2400" dirty="0" err="1"/>
              <a:t>mos</a:t>
            </a:r>
            <a:r>
              <a:rPr lang="en-US" sz="2400" dirty="0"/>
              <a:t> ago for 6 days for PUD, C diff colitis; lengthy SNF rehab</a:t>
            </a:r>
          </a:p>
          <a:p>
            <a:pPr marL="457200" indent="-457200">
              <a:buAutoNum type="arabicPeriod"/>
            </a:pPr>
            <a:r>
              <a:rPr lang="en-US" sz="2400" dirty="0"/>
              <a:t>Now, 5 day acute stay for PNA, </a:t>
            </a:r>
            <a:r>
              <a:rPr lang="en-US" sz="2400" dirty="0" err="1"/>
              <a:t>resp</a:t>
            </a:r>
            <a:r>
              <a:rPr lang="en-US" sz="2400" dirty="0"/>
              <a:t> arrest, PEA in ER, intubation, ICU stay, extubated, made DNR, then </a:t>
            </a:r>
            <a:r>
              <a:rPr lang="en-US" sz="2400" b="1" dirty="0"/>
              <a:t>SNF rehab for 31 days</a:t>
            </a:r>
            <a:r>
              <a:rPr lang="en-US" sz="2400" dirty="0"/>
              <a:t>. 140 </a:t>
            </a:r>
            <a:r>
              <a:rPr lang="en-US" sz="2400" dirty="0" err="1"/>
              <a:t>lbs</a:t>
            </a:r>
            <a:r>
              <a:rPr lang="en-US" sz="2400" dirty="0"/>
              <a:t> on SNF admission, </a:t>
            </a:r>
            <a:r>
              <a:rPr lang="en-US" sz="2400" dirty="0" err="1"/>
              <a:t>diuresed</a:t>
            </a:r>
            <a:r>
              <a:rPr lang="en-US" sz="2400" dirty="0"/>
              <a:t> to 125, low BP so ACEI held; ideal weight determined to be 120-130.</a:t>
            </a:r>
          </a:p>
          <a:p>
            <a:pPr marL="0" indent="0">
              <a:buNone/>
            </a:pPr>
            <a:r>
              <a:rPr lang="en-US" sz="2400" b="1" i="1" dirty="0"/>
              <a:t>How best should we hand off this man to PCP?</a:t>
            </a:r>
          </a:p>
          <a:p>
            <a:pPr marL="0" indent="0">
              <a:buNone/>
            </a:pPr>
            <a:r>
              <a:rPr lang="en-US" sz="2400" b="1" i="1" dirty="0"/>
              <a:t>What is his life expectancy?</a:t>
            </a:r>
            <a:r>
              <a:rPr lang="en-US" sz="2400" dirty="0"/>
              <a:t> </a:t>
            </a:r>
            <a:r>
              <a:rPr lang="en-US" dirty="0"/>
              <a:t>                  </a:t>
            </a:r>
          </a:p>
        </p:txBody>
      </p:sp>
    </p:spTree>
    <p:extLst>
      <p:ext uri="{BB962C8B-B14F-4D97-AF65-F5344CB8AC3E}">
        <p14:creationId xmlns:p14="http://schemas.microsoft.com/office/powerpoint/2010/main" val="7362323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DFB6A-0A19-43CE-922C-003CB8198FA2}"/>
              </a:ext>
            </a:extLst>
          </p:cNvPr>
          <p:cNvSpPr>
            <a:spLocks noGrp="1"/>
          </p:cNvSpPr>
          <p:nvPr>
            <p:ph type="title"/>
          </p:nvPr>
        </p:nvSpPr>
        <p:spPr/>
        <p:txBody>
          <a:bodyPr>
            <a:normAutofit/>
          </a:bodyPr>
          <a:lstStyle/>
          <a:p>
            <a:r>
              <a:rPr lang="en-US" sz="3600" b="1" dirty="0"/>
              <a:t>Strategy 7:  Increase APN Presence</a:t>
            </a:r>
          </a:p>
        </p:txBody>
      </p:sp>
      <p:sp>
        <p:nvSpPr>
          <p:cNvPr id="3" name="Content Placeholder 2">
            <a:extLst>
              <a:ext uri="{FF2B5EF4-FFF2-40B4-BE49-F238E27FC236}">
                <a16:creationId xmlns:a16="http://schemas.microsoft.com/office/drawing/2014/main" id="{02D4A851-C6F0-4F7E-9072-8DB181F511E5}"/>
              </a:ext>
            </a:extLst>
          </p:cNvPr>
          <p:cNvSpPr>
            <a:spLocks noGrp="1"/>
          </p:cNvSpPr>
          <p:nvPr>
            <p:ph idx="1"/>
          </p:nvPr>
        </p:nvSpPr>
        <p:spPr/>
        <p:txBody>
          <a:bodyPr>
            <a:normAutofit/>
          </a:bodyPr>
          <a:lstStyle/>
          <a:p>
            <a:pPr marL="0" indent="0">
              <a:buNone/>
            </a:pPr>
            <a:r>
              <a:rPr lang="en-US" sz="2400" dirty="0"/>
              <a:t>“Successfully Reducing Hospitalizations of Nursing Home Residents: Results of The Missouri Quality Initiative” (MOQI)</a:t>
            </a:r>
          </a:p>
          <a:p>
            <a:r>
              <a:rPr lang="en-US" sz="2400" dirty="0"/>
              <a:t>One of 7 sites in US; 16 Missouri NHs</a:t>
            </a:r>
          </a:p>
          <a:p>
            <a:r>
              <a:rPr lang="en-US" sz="2400" dirty="0"/>
              <a:t>Data over 3 years </a:t>
            </a:r>
          </a:p>
          <a:p>
            <a:r>
              <a:rPr lang="en-US" sz="2400" dirty="0"/>
              <a:t>Full-time APRN embedded in each NH</a:t>
            </a:r>
          </a:p>
          <a:p>
            <a:r>
              <a:rPr lang="en-US" sz="2400" dirty="0"/>
              <a:t>Improved QMs</a:t>
            </a:r>
          </a:p>
          <a:p>
            <a:r>
              <a:rPr lang="en-US" sz="2400" dirty="0"/>
              <a:t>Reduced Hospitalizations by 30%</a:t>
            </a:r>
          </a:p>
          <a:p>
            <a:r>
              <a:rPr lang="en-US" sz="2400" dirty="0"/>
              <a:t>Reduced PPH by 45.2%</a:t>
            </a:r>
          </a:p>
          <a:p>
            <a:r>
              <a:rPr lang="en-US" sz="2400" dirty="0"/>
              <a:t>Overall Medicare Spending reduced by 10.4%</a:t>
            </a:r>
          </a:p>
          <a:p>
            <a:pPr marL="0" indent="0">
              <a:buNone/>
            </a:pPr>
            <a:r>
              <a:rPr lang="en-US" sz="2000" dirty="0" err="1"/>
              <a:t>Rantz</a:t>
            </a:r>
            <a:r>
              <a:rPr lang="en-US" sz="2000" dirty="0"/>
              <a:t> M et al. JAMDA 2017;18:960-966; also JAMDA 2018;19:541-550. </a:t>
            </a:r>
            <a:r>
              <a:rPr lang="en-US" sz="2400" dirty="0"/>
              <a:t> </a:t>
            </a:r>
          </a:p>
        </p:txBody>
      </p:sp>
    </p:spTree>
    <p:extLst>
      <p:ext uri="{BB962C8B-B14F-4D97-AF65-F5344CB8AC3E}">
        <p14:creationId xmlns:p14="http://schemas.microsoft.com/office/powerpoint/2010/main" val="229766088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fontScale="92500" lnSpcReduction="10000"/>
          </a:bodyPr>
          <a:lstStyle/>
          <a:p>
            <a:r>
              <a:rPr lang="en-US" sz="2400" dirty="0"/>
              <a:t>Hospitals and SNFs are motivated to </a:t>
            </a:r>
            <a:r>
              <a:rPr lang="en-US" sz="2400" b="1" dirty="0"/>
              <a:t>reduce</a:t>
            </a:r>
            <a:r>
              <a:rPr lang="en-US" sz="2400" dirty="0"/>
              <a:t> </a:t>
            </a:r>
            <a:r>
              <a:rPr lang="en-US" sz="2400" b="1" dirty="0"/>
              <a:t>SNF rehospitalizations. </a:t>
            </a:r>
          </a:p>
          <a:p>
            <a:r>
              <a:rPr lang="en-US" sz="2400" dirty="0"/>
              <a:t>Many readmissions from SNF are </a:t>
            </a:r>
            <a:r>
              <a:rPr lang="en-US" sz="2400" b="1" dirty="0"/>
              <a:t>potentially</a:t>
            </a:r>
            <a:r>
              <a:rPr lang="en-US" sz="2400" dirty="0"/>
              <a:t> </a:t>
            </a:r>
            <a:r>
              <a:rPr lang="en-US" sz="2400" b="1" dirty="0"/>
              <a:t>preventable </a:t>
            </a:r>
          </a:p>
          <a:p>
            <a:r>
              <a:rPr lang="en-US" sz="2400" b="1" dirty="0"/>
              <a:t>Reducing readmissions will avoid hazards of </a:t>
            </a:r>
            <a:r>
              <a:rPr lang="en-US" sz="2400" b="1" dirty="0" err="1"/>
              <a:t>rehospitalization</a:t>
            </a:r>
            <a:endParaRPr lang="en-US" sz="2400" b="1" dirty="0"/>
          </a:p>
          <a:p>
            <a:r>
              <a:rPr lang="en-US" sz="2400" b="1" dirty="0"/>
              <a:t>Collaboration with external partners will improve care processes and may reduce readmissions</a:t>
            </a:r>
          </a:p>
          <a:p>
            <a:r>
              <a:rPr lang="en-US" sz="2400" b="1" dirty="0"/>
              <a:t>Improved nursing assessment and communication will reduce readmissions at SNFs with high rates.</a:t>
            </a:r>
          </a:p>
          <a:p>
            <a:r>
              <a:rPr lang="en-US" sz="2400" b="1" dirty="0"/>
              <a:t>Advance care planning is likely to be effective</a:t>
            </a:r>
          </a:p>
          <a:p>
            <a:r>
              <a:rPr lang="en-US" sz="2400" b="1" dirty="0"/>
              <a:t>Physician/APN/PA engagement </a:t>
            </a:r>
            <a:r>
              <a:rPr lang="en-US" sz="2400" dirty="0"/>
              <a:t>and </a:t>
            </a:r>
            <a:r>
              <a:rPr lang="en-US" sz="2400" b="1" dirty="0"/>
              <a:t>on-site presence</a:t>
            </a:r>
            <a:r>
              <a:rPr lang="en-US" sz="2400" dirty="0"/>
              <a:t> are </a:t>
            </a:r>
            <a:r>
              <a:rPr lang="en-US" sz="2400" b="1" dirty="0"/>
              <a:t>essential </a:t>
            </a:r>
            <a:r>
              <a:rPr lang="en-US" sz="2400" dirty="0"/>
              <a:t>to reducing avoidable readmissions by giving good</a:t>
            </a:r>
            <a:r>
              <a:rPr lang="en-US" sz="2400" b="1" dirty="0"/>
              <a:t> clinical care</a:t>
            </a:r>
          </a:p>
          <a:p>
            <a:r>
              <a:rPr lang="en-US" sz="2400" b="1" dirty="0"/>
              <a:t>CASE MIX is the primary driver of readmission rates and will therefore be a limiting factor in RR reductions in SNFs.</a:t>
            </a:r>
          </a:p>
          <a:p>
            <a:endParaRPr lang="en-US" sz="2400" b="1" dirty="0"/>
          </a:p>
        </p:txBody>
      </p:sp>
    </p:spTree>
    <p:extLst>
      <p:ext uri="{BB962C8B-B14F-4D97-AF65-F5344CB8AC3E}">
        <p14:creationId xmlns:p14="http://schemas.microsoft.com/office/powerpoint/2010/main" val="429035324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Final Challenge for PA Physicians</a:t>
            </a:r>
            <a:r>
              <a:rPr lang="en-US" sz="3600"/>
              <a:t>, Practitioners,  </a:t>
            </a:r>
            <a:r>
              <a:rPr lang="en-US" sz="3600" dirty="0"/>
              <a:t>Facilities, and their Collaborating Partners</a:t>
            </a:r>
          </a:p>
        </p:txBody>
      </p:sp>
      <p:sp>
        <p:nvSpPr>
          <p:cNvPr id="3" name="Content Placeholder 2"/>
          <p:cNvSpPr>
            <a:spLocks noGrp="1"/>
          </p:cNvSpPr>
          <p:nvPr>
            <p:ph idx="1"/>
          </p:nvPr>
        </p:nvSpPr>
        <p:spPr/>
        <p:txBody>
          <a:bodyPr>
            <a:normAutofit/>
          </a:bodyPr>
          <a:lstStyle/>
          <a:p>
            <a:pPr marL="0" indent="0">
              <a:buNone/>
            </a:pPr>
            <a:r>
              <a:rPr lang="en-US" sz="2400" dirty="0"/>
              <a:t>Reducing NH Hospitalizations is so difficult because of the </a:t>
            </a:r>
            <a:r>
              <a:rPr lang="en-US" sz="2400" b="1" dirty="0"/>
              <a:t>“Pandora Factors”:  </a:t>
            </a:r>
            <a:r>
              <a:rPr lang="en-US" sz="2400" dirty="0"/>
              <a:t>Inappropriate hospital discharge; lack of advanced directives; polypharmacy; lack of CHF protocols; under-recognition of early symptoms or over-recognition of acuity; fear of litigation; poor communication at interface of hospital and NH; patient and family preferences.</a:t>
            </a:r>
          </a:p>
          <a:p>
            <a:pPr marL="0" indent="0">
              <a:buNone/>
            </a:pPr>
            <a:r>
              <a:rPr lang="en-US" sz="2400" b="1" dirty="0"/>
              <a:t>                       J. Morley, JAMDA 17(2016):185-187</a:t>
            </a:r>
          </a:p>
          <a:p>
            <a:pPr marL="0" indent="0">
              <a:buNone/>
            </a:pPr>
            <a:endParaRPr lang="en-US" sz="2400" b="1" dirty="0"/>
          </a:p>
          <a:p>
            <a:pPr marL="0" indent="0">
              <a:buNone/>
            </a:pPr>
            <a:r>
              <a:rPr lang="en-US" sz="2400" b="1" dirty="0"/>
              <a:t>Can we climb out of the “Black Hole of Subacute Care?”</a:t>
            </a:r>
          </a:p>
          <a:p>
            <a:pPr marL="0" indent="0">
              <a:buNone/>
            </a:pPr>
            <a:r>
              <a:rPr lang="en-US" sz="2400" b="1" dirty="0"/>
              <a:t>                       M. Little, JAMDA 13(2012):493-494</a:t>
            </a:r>
          </a:p>
        </p:txBody>
      </p:sp>
    </p:spTree>
    <p:extLst>
      <p:ext uri="{BB962C8B-B14F-4D97-AF65-F5344CB8AC3E}">
        <p14:creationId xmlns:p14="http://schemas.microsoft.com/office/powerpoint/2010/main" val="428352255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Seven Strategies for Climbing Out of the </a:t>
            </a:r>
            <a:br>
              <a:rPr lang="en-US" sz="3200" dirty="0"/>
            </a:br>
            <a:r>
              <a:rPr lang="en-US" sz="3200" dirty="0"/>
              <a:t>Black Hole of SNF Readmissions</a:t>
            </a:r>
          </a:p>
        </p:txBody>
      </p:sp>
      <p:sp>
        <p:nvSpPr>
          <p:cNvPr id="3" name="Content Placeholder 2"/>
          <p:cNvSpPr>
            <a:spLocks noGrp="1"/>
          </p:cNvSpPr>
          <p:nvPr>
            <p:ph idx="1"/>
          </p:nvPr>
        </p:nvSpPr>
        <p:spPr/>
        <p:txBody>
          <a:bodyPr>
            <a:normAutofit fontScale="92500"/>
          </a:bodyPr>
          <a:lstStyle/>
          <a:p>
            <a:pPr marL="457200" indent="-457200">
              <a:buFont typeface="+mj-lt"/>
              <a:buAutoNum type="arabicPeriod"/>
            </a:pPr>
            <a:r>
              <a:rPr lang="en-US" sz="2400" b="1" dirty="0"/>
              <a:t>Measure, Track, Analyze, Report All Hospitalizations</a:t>
            </a:r>
          </a:p>
          <a:p>
            <a:pPr marL="457200" indent="-457200">
              <a:buFont typeface="+mj-lt"/>
              <a:buAutoNum type="arabicPeriod"/>
            </a:pPr>
            <a:r>
              <a:rPr lang="en-US" sz="2400" b="1" dirty="0"/>
              <a:t>Collaborate Externally:  </a:t>
            </a:r>
            <a:r>
              <a:rPr lang="en-US" sz="2400" dirty="0"/>
              <a:t>Enhance Communication with  Referring Hospital prior to/at Admission, with specialists and local ER if applicable during SNF stay, and with receiving providers (HH, PCP, Specialists) at SNF Discharge; Preferred SNF Provider Networks </a:t>
            </a:r>
            <a:r>
              <a:rPr lang="en-US" sz="2400" b="1" dirty="0"/>
              <a:t>  </a:t>
            </a:r>
          </a:p>
          <a:p>
            <a:pPr marL="457200" indent="-457200">
              <a:buFont typeface="+mj-lt"/>
              <a:buAutoNum type="arabicPeriod"/>
            </a:pPr>
            <a:r>
              <a:rPr lang="en-US" sz="2400" b="1" dirty="0"/>
              <a:t>Train Nursing Staff </a:t>
            </a:r>
            <a:r>
              <a:rPr lang="en-US" sz="2400" dirty="0"/>
              <a:t>to recognize, assess, and communicate to MD when resident has a change of condition (e.g., INTERACT)</a:t>
            </a:r>
          </a:p>
          <a:p>
            <a:pPr marL="457200" indent="-457200">
              <a:buFont typeface="+mj-lt"/>
              <a:buAutoNum type="arabicPeriod"/>
            </a:pPr>
            <a:r>
              <a:rPr lang="en-US" sz="2400" b="1" dirty="0"/>
              <a:t>Promote Excellence in Clinical Geriatric Care in the PA/LTC setting  </a:t>
            </a:r>
          </a:p>
          <a:p>
            <a:pPr marL="457200" indent="-457200">
              <a:buFont typeface="+mj-lt"/>
              <a:buAutoNum type="arabicPeriod"/>
            </a:pPr>
            <a:r>
              <a:rPr lang="en-US" sz="2400" b="1" dirty="0"/>
              <a:t>Treat the Treatable Conditions in the SNF</a:t>
            </a:r>
          </a:p>
          <a:p>
            <a:pPr marL="457200" indent="-457200">
              <a:buFont typeface="+mj-lt"/>
              <a:buAutoNum type="arabicPeriod"/>
            </a:pPr>
            <a:r>
              <a:rPr lang="en-US" sz="2400" b="1" dirty="0"/>
              <a:t>Promote Advance Care Planning, Appropriate Hospice Care</a:t>
            </a:r>
          </a:p>
          <a:p>
            <a:pPr marL="457200" indent="-457200">
              <a:buFont typeface="+mj-lt"/>
              <a:buAutoNum type="arabicPeriod"/>
            </a:pPr>
            <a:r>
              <a:rPr lang="en-US" sz="2400" b="1" dirty="0"/>
              <a:t>Provide greater physician and APN presence in the PA/LTC setting</a:t>
            </a:r>
          </a:p>
        </p:txBody>
      </p:sp>
    </p:spTree>
    <p:extLst>
      <p:ext uri="{BB962C8B-B14F-4D97-AF65-F5344CB8AC3E}">
        <p14:creationId xmlns:p14="http://schemas.microsoft.com/office/powerpoint/2010/main" val="2111540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17046</TotalTime>
  <Words>7225</Words>
  <Application>Microsoft Office PowerPoint</Application>
  <PresentationFormat>On-screen Show (4:3)</PresentationFormat>
  <Paragraphs>714</Paragraphs>
  <Slides>95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95</vt:i4>
      </vt:variant>
    </vt:vector>
  </HeadingPairs>
  <TitlesOfParts>
    <vt:vector size="99" baseType="lpstr">
      <vt:lpstr>Arial</vt:lpstr>
      <vt:lpstr>Calibri</vt:lpstr>
      <vt:lpstr>Wingdings</vt:lpstr>
      <vt:lpstr>Office Theme</vt:lpstr>
      <vt:lpstr>Strategies for Reducing Readmissions of the Post Acute Patient from the SNF Setting</vt:lpstr>
      <vt:lpstr>Disclosures and Objectives</vt:lpstr>
      <vt:lpstr>Rationale for Reducing SNF Readmissions: Why Does It Matter?</vt:lpstr>
      <vt:lpstr>Rationale for Reducing Readmission from SNF: SNF-VBP Program</vt:lpstr>
      <vt:lpstr> SNF 30-Day Potentially Preventable Readmission Measure (SNFPPR)  may replace SNFRM </vt:lpstr>
      <vt:lpstr>Is a Rehospitalization a Potentially Preventable Hospitalization (PPH)? </vt:lpstr>
      <vt:lpstr>What are NFs Doing to Reduce Potentially Avoidable Hospitalizations?</vt:lpstr>
      <vt:lpstr>Discussion</vt:lpstr>
      <vt:lpstr>PowerPoint Presentation</vt:lpstr>
      <vt:lpstr>Factors Affecting Risk/Rates of Readmissions</vt:lpstr>
      <vt:lpstr>Case Mix Affects Med A Readmission Rate?  Month to Month Variation in One Facility</vt:lpstr>
      <vt:lpstr>Case Mix Affecting a Facility’s Readmission Rate: A Case</vt:lpstr>
      <vt:lpstr>Patient Factors Affecting Readmission –  Patient Diagnosis may be a Primary Driver</vt:lpstr>
      <vt:lpstr>Clinical Features of Individual Cases: Non-Preventable Factors in Readmission Risk </vt:lpstr>
      <vt:lpstr>Clinical Features of Individual Cases: Non-Preventable Factors in Readmission Risk </vt:lpstr>
      <vt:lpstr>Preventable or Not Preventable? Functional Impairment at SNF Discharge and PPH</vt:lpstr>
      <vt:lpstr>Take-Aways on Delirium, Functional Impairment, and Risk of Readmission</vt:lpstr>
      <vt:lpstr>Is a Rehospitalization a Potentially Preventable Hospitalization (PPH)?  What CMS Thinks </vt:lpstr>
      <vt:lpstr>Scope of the Problem: Potentially Preventables (PPR) Cause Most SNF Readmissions</vt:lpstr>
      <vt:lpstr>Different Question: Was THIS rehospitalization preventable?</vt:lpstr>
      <vt:lpstr>PowerPoint Presentation</vt:lpstr>
      <vt:lpstr>Seven Strategies for  Reducing Readmissions from SNF  (P.J.)</vt:lpstr>
      <vt:lpstr>Strategy 1:  Measure, Track, and Analyze Rates  A Facility’s Hospitalization Rate over 2 Years</vt:lpstr>
      <vt:lpstr>Strategy 1:  Measure, Track, and Analyze Rates Facility B – Findings and Interventions</vt:lpstr>
      <vt:lpstr>Facility B Results:  Annual Hospitalization and Rehospitalization Rates</vt:lpstr>
      <vt:lpstr>PowerPoint Presentation</vt:lpstr>
      <vt:lpstr>Strategy 2:  Collaborating Externally –  External Partners of SNFs in Post-Acute Care</vt:lpstr>
      <vt:lpstr>Strategy 2:  Collaborate Externally through the Life Cycle of a PAC Admission</vt:lpstr>
      <vt:lpstr>Strategy 2:  Collaborate Externally in Smaller and Bigger Ways</vt:lpstr>
      <vt:lpstr>For Discussion</vt:lpstr>
      <vt:lpstr>Strategy 2:  Collaborate Externally PTA/at Admission – Impact of Hospital LOS:  Is patient ready for SNF?</vt:lpstr>
      <vt:lpstr>Strategy 2:  Micro-Collaborate Externally  PTA/at Admission –  Is patient ready for SNF?</vt:lpstr>
      <vt:lpstr>Strategy 2 – “Meso-”Collaboration: Benefits of a SNF-Hospital COC Working Group</vt:lpstr>
      <vt:lpstr>Strategy 2:  Collaboration Between SNF and Acute Care Over 20 Years Experience in Rapid City, South Dakota  </vt:lpstr>
      <vt:lpstr>Strategy 2:  Collaborate Externally  During SNF Stay</vt:lpstr>
      <vt:lpstr>Strategy 2:  Collaborate Externally  at SNF Discharge</vt:lpstr>
      <vt:lpstr>Strategy 2:  Coordination and Collaboration of Care at SNF Discharge – Project RED</vt:lpstr>
      <vt:lpstr>Strategy 2:  External Collaboration –  Preferred SNF Provider Networks</vt:lpstr>
      <vt:lpstr>Reductions in SNF Rehospitalizations through SNF Preferred Provide Networks</vt:lpstr>
      <vt:lpstr>Hospital-SNF Collaboration: Effects 2008-2015 </vt:lpstr>
      <vt:lpstr>Hospital-SNF Collaboration 2008-2015: Quotes from High-Collaborators </vt:lpstr>
      <vt:lpstr>Strategy 2:  Collaborate with External Partners Hospital-SNF Joint Quality Committee (M. Felver)</vt:lpstr>
      <vt:lpstr>Collaborative Action Points</vt:lpstr>
      <vt:lpstr>PowerPoint Presentation</vt:lpstr>
      <vt:lpstr>Strategy 3:  Train SNF Nursing Staff to Assess and Report Change of Condition  </vt:lpstr>
      <vt:lpstr> Training SNF Nurses to Assess and Report Change of Condition.  It’s 3 AM and the phone rings.  Which nurse do you want? </vt:lpstr>
      <vt:lpstr>Strategy 3: INTERACT Studies on  Reducing NH Hospitalizations</vt:lpstr>
      <vt:lpstr>Benefit of INTERACT at 3 CCRC SNFs</vt:lpstr>
      <vt:lpstr>Strategy 3: INTERACT Training Research Update Degree of Implementation Matters</vt:lpstr>
      <vt:lpstr>PowerPoint Presentation</vt:lpstr>
      <vt:lpstr>Strategy 4:  Clinical Excellence OIG Report 2014 - Quality of Care in SNF</vt:lpstr>
      <vt:lpstr>Importance of Med Review on SNF Admission </vt:lpstr>
      <vt:lpstr>Comment on OIG Report</vt:lpstr>
      <vt:lpstr>Case:  Deprescribing at SNF Admission to Reduce Readmission Risk</vt:lpstr>
      <vt:lpstr>Strategy 4:  Practice Clinical Excellence in Post-Acute and Long Term Care</vt:lpstr>
      <vt:lpstr>Strategy 4:   Practice Clinical Excellence in Geriatric Care in PA/LTC</vt:lpstr>
      <vt:lpstr>Strategy 4:  Excellence in Clinical Care in SNF Avoid/Recognize and Treat Hyponatremia</vt:lpstr>
      <vt:lpstr>STRATEGY 4:  Retrospective Analysis of Hospitalizations for Avoidability  </vt:lpstr>
      <vt:lpstr>CASE 1 – Worsening AKI in CHF</vt:lpstr>
      <vt:lpstr>CASE 2 – Worsening CHF</vt:lpstr>
      <vt:lpstr>CASE 3 – Hyperkalemia in CKD</vt:lpstr>
      <vt:lpstr>CASE 4 – Recurrent CDI</vt:lpstr>
      <vt:lpstr>CASE 5 – Dehydration</vt:lpstr>
      <vt:lpstr>CASE 6 - Dehydration</vt:lpstr>
      <vt:lpstr>Strategy 4:  Clinical Excellence in PA/LTC Geriatric Care – SOME UPDATES</vt:lpstr>
      <vt:lpstr>STRATEGY 4:  Clinical Care Excellence –  Burden of C. Difficile Infection (CDI) in LTC </vt:lpstr>
      <vt:lpstr>STRATEGY 4:  Clinical Excellence in PA/LTC Consensus on Proper Treatment of Initial CDI</vt:lpstr>
      <vt:lpstr>CASE 6 – Recognizing Infection</vt:lpstr>
      <vt:lpstr>STRATEGY 4: Clinical Excellence in PA/LTC –  Can Sepsis be Detected in NH Prior to Need for Transfer? </vt:lpstr>
      <vt:lpstr>STRATEGY 4: Clinical Excellence in PA/LTC – Tools for Detecting Sepsis in NH Prior to Need for Transfer </vt:lpstr>
      <vt:lpstr>Is Hospitalization for Sepsis Always Preventable? Case 7:  Precipitous GU Sepsis</vt:lpstr>
      <vt:lpstr>STRATEGY 4:  Clinical Excellence Guidelines for Treatment of Hypertension?</vt:lpstr>
      <vt:lpstr>Case 8 – Acute Interstitial Nephritis from PPI</vt:lpstr>
      <vt:lpstr>Beware Adverse Effects of PPIs in PA/LTC</vt:lpstr>
      <vt:lpstr>Case 9 – Serotonin Syndrome</vt:lpstr>
      <vt:lpstr>Serotonin Syndrome – A Potentially Avoidable Case of Adverse Event by Drug Interaction</vt:lpstr>
      <vt:lpstr>Strategy 4:  Reducing Readmission Risk by Good Clinical Care – Case 10</vt:lpstr>
      <vt:lpstr>Strategy 5: Treat the Treatable Conditions  </vt:lpstr>
      <vt:lpstr>Strategy 5: Treat the Treatable Conditions in NH: Pneumonia:  A RCT</vt:lpstr>
      <vt:lpstr>Other Conditions Treatable in the Nursing Home: (Strategy 5)</vt:lpstr>
      <vt:lpstr>PowerPoint Presentation</vt:lpstr>
      <vt:lpstr>Strategy 6: Promote Advance Care Planning A Randomized Controlled Trial</vt:lpstr>
      <vt:lpstr>Strategy 6: Advance Care Planning – Systematic Review of Literature (13/4654 articles met criteria)</vt:lpstr>
      <vt:lpstr>Effect of the Goals of Care Intervention for Advanced Dementia  (RCT) – Hanson et al.</vt:lpstr>
      <vt:lpstr>Effect of the Goals of Care Intervention for Advanced Dementia  (RCT) - Results</vt:lpstr>
      <vt:lpstr>Strategy 6: Flags and Tips for Having The Hospice Conversation in PA/LTC</vt:lpstr>
      <vt:lpstr>Strategy 6: Advance Care Planning –  A Process, not an Event</vt:lpstr>
      <vt:lpstr>PowerPoint Presentation</vt:lpstr>
      <vt:lpstr>Scope of the Problem:  MD “MIA” High Risk Patients not Being Seen</vt:lpstr>
      <vt:lpstr>Strategy 7:  Increase Dedicated Physician/APN Time in SNF</vt:lpstr>
      <vt:lpstr>Strategy 7: Managing Medical Complexity at SNF Discharge Requiring MD</vt:lpstr>
      <vt:lpstr>Strategy 7:  Increase APN Presence</vt:lpstr>
      <vt:lpstr>Summary</vt:lpstr>
      <vt:lpstr>Final Challenge for PA Physicians, Practitioners,  Facilities, and their Collaborating Partners</vt:lpstr>
      <vt:lpstr>Seven Strategies for Climbing Out of the  Black Hole of SNF Readmissions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for Reducing Readmissions from Nursing Facilities</dc:title>
  <dc:creator>Peter</dc:creator>
  <cp:lastModifiedBy>Windows User</cp:lastModifiedBy>
  <cp:revision>516</cp:revision>
  <cp:lastPrinted>2018-09-22T00:18:40Z</cp:lastPrinted>
  <dcterms:created xsi:type="dcterms:W3CDTF">2013-11-03T21:24:10Z</dcterms:created>
  <dcterms:modified xsi:type="dcterms:W3CDTF">2018-09-22T12:47:31Z</dcterms:modified>
</cp:coreProperties>
</file>